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275" r:id="rId4"/>
    <p:sldId id="276" r:id="rId5"/>
    <p:sldId id="261" r:id="rId6"/>
    <p:sldId id="262" r:id="rId7"/>
    <p:sldId id="263" r:id="rId8"/>
    <p:sldId id="272" r:id="rId9"/>
    <p:sldId id="271" r:id="rId10"/>
    <p:sldId id="273" r:id="rId11"/>
    <p:sldId id="274" r:id="rId12"/>
    <p:sldId id="264" r:id="rId13"/>
    <p:sldId id="265" r:id="rId14"/>
    <p:sldId id="277" r:id="rId15"/>
    <p:sldId id="278" r:id="rId16"/>
    <p:sldId id="268" r:id="rId17"/>
    <p:sldId id="269"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78" d="100"/>
          <a:sy n="78" d="100"/>
        </p:scale>
        <p:origin x="7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993BD6-2525-466B-BD8A-20EAD75666C5}"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1805456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993BD6-2525-466B-BD8A-20EAD75666C5}"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2028191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993BD6-2525-466B-BD8A-20EAD75666C5}"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9DA9C6E-48B1-4F65-9A9D-2A10A89C8976}"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18605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7993BD6-2525-466B-BD8A-20EAD75666C5}" type="datetimeFigureOut">
              <a:rPr lang="en-US" smtClean="0"/>
              <a:t>5/10/2023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867810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7993BD6-2525-466B-BD8A-20EAD75666C5}" type="datetimeFigureOut">
              <a:rPr lang="en-US" smtClean="0"/>
              <a:t>5/10/2023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9DA9C6E-48B1-4F65-9A9D-2A10A89C8976}"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08031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7993BD6-2525-466B-BD8A-20EAD75666C5}" type="datetimeFigureOut">
              <a:rPr lang="en-US" smtClean="0"/>
              <a:t>5/10/2023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2657600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993BD6-2525-466B-BD8A-20EAD75666C5}"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1737573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993BD6-2525-466B-BD8A-20EAD75666C5}"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1966297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993BD6-2525-466B-BD8A-20EAD75666C5}"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2992994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993BD6-2525-466B-BD8A-20EAD75666C5}" type="datetimeFigureOut">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2470861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993BD6-2525-466B-BD8A-20EAD75666C5}" type="datetimeFigureOut">
              <a:rPr lang="en-US" smtClean="0"/>
              <a:t>5/10/2023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960975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993BD6-2525-466B-BD8A-20EAD75666C5}" type="datetimeFigureOut">
              <a:rPr lang="en-US" smtClean="0"/>
              <a:t>5/10/2023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1197740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993BD6-2525-466B-BD8A-20EAD75666C5}" type="datetimeFigureOut">
              <a:rPr lang="en-US" smtClean="0"/>
              <a:t>5/10/2023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4190139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993BD6-2525-466B-BD8A-20EAD75666C5}" type="datetimeFigureOut">
              <a:rPr lang="en-US" smtClean="0"/>
              <a:t>5/10/2023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1778610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993BD6-2525-466B-BD8A-20EAD75666C5}" type="datetimeFigureOut">
              <a:rPr lang="en-US" smtClean="0"/>
              <a:t>5/10/2023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2377618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993BD6-2525-466B-BD8A-20EAD75666C5}" type="datetimeFigureOut">
              <a:rPr lang="en-US" smtClean="0"/>
              <a:t>5/10/2023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9DA9C6E-48B1-4F65-9A9D-2A10A89C8976}" type="slidenum">
              <a:rPr lang="en-US" smtClean="0"/>
              <a:t>‹#›</a:t>
            </a:fld>
            <a:endParaRPr lang="en-US"/>
          </a:p>
        </p:txBody>
      </p:sp>
    </p:spTree>
    <p:extLst>
      <p:ext uri="{BB962C8B-B14F-4D97-AF65-F5344CB8AC3E}">
        <p14:creationId xmlns:p14="http://schemas.microsoft.com/office/powerpoint/2010/main" val="1804745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7993BD6-2525-466B-BD8A-20EAD75666C5}" type="datetimeFigureOut">
              <a:rPr lang="en-US" smtClean="0"/>
              <a:t>5/10/2023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9DA9C6E-48B1-4F65-9A9D-2A10A89C8976}" type="slidenum">
              <a:rPr lang="en-US" smtClean="0"/>
              <a:t>‹#›</a:t>
            </a:fld>
            <a:endParaRPr lang="en-US"/>
          </a:p>
        </p:txBody>
      </p:sp>
    </p:spTree>
    <p:extLst>
      <p:ext uri="{BB962C8B-B14F-4D97-AF65-F5344CB8AC3E}">
        <p14:creationId xmlns:p14="http://schemas.microsoft.com/office/powerpoint/2010/main" val="18195072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wine glasses">
            <a:extLst>
              <a:ext uri="{FF2B5EF4-FFF2-40B4-BE49-F238E27FC236}">
                <a16:creationId xmlns:a16="http://schemas.microsoft.com/office/drawing/2014/main" id="{16E1B8C0-2989-EDA9-B505-9485288560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9363" y="578299"/>
            <a:ext cx="8295826" cy="5533251"/>
          </a:xfrm>
          <a:prstGeom prst="rect">
            <a:avLst/>
          </a:prstGeom>
        </p:spPr>
      </p:pic>
      <p:sp>
        <p:nvSpPr>
          <p:cNvPr id="6" name="Rectangle 5">
            <a:extLst>
              <a:ext uri="{FF2B5EF4-FFF2-40B4-BE49-F238E27FC236}">
                <a16:creationId xmlns:a16="http://schemas.microsoft.com/office/drawing/2014/main" id="{A709DB9E-D87E-EC75-A36A-22B20F6A2229}"/>
              </a:ext>
            </a:extLst>
          </p:cNvPr>
          <p:cNvSpPr/>
          <p:nvPr/>
        </p:nvSpPr>
        <p:spPr>
          <a:xfrm>
            <a:off x="2498169" y="1132344"/>
            <a:ext cx="3212983" cy="1815882"/>
          </a:xfrm>
          <a:prstGeom prst="rect">
            <a:avLst/>
          </a:prstGeom>
          <a:noFill/>
        </p:spPr>
        <p:txBody>
          <a:bodyPr wrap="square" lIns="91440" tIns="45720" rIns="91440" bIns="45720">
            <a:spAutoFit/>
          </a:bodyPr>
          <a:lstStyle/>
          <a:p>
            <a:pPr algn="ctr"/>
            <a:r>
              <a:rPr lang="en-US" sz="28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Modeling Wine Quality Using Physiochemical Properties</a:t>
            </a:r>
          </a:p>
        </p:txBody>
      </p:sp>
      <p:sp>
        <p:nvSpPr>
          <p:cNvPr id="2" name="Rectangle 1">
            <a:extLst>
              <a:ext uri="{FF2B5EF4-FFF2-40B4-BE49-F238E27FC236}">
                <a16:creationId xmlns:a16="http://schemas.microsoft.com/office/drawing/2014/main" id="{E842EF4F-98F9-4466-D21B-CADC25083497}"/>
              </a:ext>
            </a:extLst>
          </p:cNvPr>
          <p:cNvSpPr/>
          <p:nvPr/>
        </p:nvSpPr>
        <p:spPr>
          <a:xfrm>
            <a:off x="2617013" y="3784664"/>
            <a:ext cx="3212983" cy="1815882"/>
          </a:xfrm>
          <a:prstGeom prst="rect">
            <a:avLst/>
          </a:prstGeom>
          <a:noFill/>
        </p:spPr>
        <p:txBody>
          <a:bodyPr wrap="square" lIns="91440" tIns="45720" rIns="91440" bIns="45720">
            <a:spAutoFit/>
          </a:bodyPr>
          <a:lstStyle/>
          <a:p>
            <a:pPr algn="ct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A Data Mining</a:t>
            </a:r>
          </a:p>
          <a:p>
            <a:pPr algn="ct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Analysis</a:t>
            </a:r>
            <a:b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br>
            <a:r>
              <a:rPr lang="en-US" sz="2800" b="1" spc="50" dirty="0">
                <a:ln w="9525" cmpd="sng">
                  <a:solidFill>
                    <a:schemeClr val="accent1"/>
                  </a:solidFill>
                  <a:prstDash val="solid"/>
                </a:ln>
                <a:solidFill>
                  <a:srgbClr val="70AD47">
                    <a:tint val="1000"/>
                  </a:srgbClr>
                </a:solidFill>
                <a:effectLst>
                  <a:glow rad="38100">
                    <a:schemeClr val="accent1">
                      <a:alpha val="40000"/>
                    </a:schemeClr>
                  </a:glow>
                </a:effectLst>
              </a:rPr>
              <a:t>By Clement Chen</a:t>
            </a:r>
          </a:p>
        </p:txBody>
      </p:sp>
    </p:spTree>
    <p:extLst>
      <p:ext uri="{BB962C8B-B14F-4D97-AF65-F5344CB8AC3E}">
        <p14:creationId xmlns:p14="http://schemas.microsoft.com/office/powerpoint/2010/main" val="398002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C910F7-5FC1-EC94-FD51-93F94FA8EE98}"/>
              </a:ext>
            </a:extLst>
          </p:cNvPr>
          <p:cNvSpPr>
            <a:spLocks noGrp="1"/>
          </p:cNvSpPr>
          <p:nvPr>
            <p:ph type="title"/>
          </p:nvPr>
        </p:nvSpPr>
        <p:spPr>
          <a:xfrm>
            <a:off x="1508147" y="439553"/>
            <a:ext cx="4587854" cy="1280890"/>
          </a:xfrm>
        </p:spPr>
        <p:txBody>
          <a:bodyPr>
            <a:normAutofit fontScale="90000"/>
          </a:bodyPr>
          <a:lstStyle/>
          <a:p>
            <a:pPr algn="ctr"/>
            <a:r>
              <a:rPr lang="en-US" dirty="0"/>
              <a:t>White Wine Correlated Features</a:t>
            </a:r>
          </a:p>
        </p:txBody>
      </p:sp>
      <p:graphicFrame>
        <p:nvGraphicFramePr>
          <p:cNvPr id="5" name="Table 9">
            <a:extLst>
              <a:ext uri="{FF2B5EF4-FFF2-40B4-BE49-F238E27FC236}">
                <a16:creationId xmlns:a16="http://schemas.microsoft.com/office/drawing/2014/main" id="{3137A27E-131D-A6A5-E9BB-9557470AF75D}"/>
              </a:ext>
            </a:extLst>
          </p:cNvPr>
          <p:cNvGraphicFramePr>
            <a:graphicFrameLocks noGrp="1"/>
          </p:cNvGraphicFramePr>
          <p:nvPr>
            <p:extLst>
              <p:ext uri="{D42A27DB-BD31-4B8C-83A1-F6EECF244321}">
                <p14:modId xmlns:p14="http://schemas.microsoft.com/office/powerpoint/2010/main" val="2774763544"/>
              </p:ext>
            </p:extLst>
          </p:nvPr>
        </p:nvGraphicFramePr>
        <p:xfrm>
          <a:off x="1350628" y="2246462"/>
          <a:ext cx="4235859" cy="2937700"/>
        </p:xfrm>
        <a:graphic>
          <a:graphicData uri="http://schemas.openxmlformats.org/drawingml/2006/table">
            <a:tbl>
              <a:tblPr firstRow="1" bandRow="1">
                <a:tableStyleId>{5C22544A-7EE6-4342-B048-85BDC9FD1C3A}</a:tableStyleId>
              </a:tblPr>
              <a:tblGrid>
                <a:gridCol w="1411953">
                  <a:extLst>
                    <a:ext uri="{9D8B030D-6E8A-4147-A177-3AD203B41FA5}">
                      <a16:colId xmlns:a16="http://schemas.microsoft.com/office/drawing/2014/main" val="2098451000"/>
                    </a:ext>
                  </a:extLst>
                </a:gridCol>
                <a:gridCol w="1411953">
                  <a:extLst>
                    <a:ext uri="{9D8B030D-6E8A-4147-A177-3AD203B41FA5}">
                      <a16:colId xmlns:a16="http://schemas.microsoft.com/office/drawing/2014/main" val="2508088593"/>
                    </a:ext>
                  </a:extLst>
                </a:gridCol>
                <a:gridCol w="1411953">
                  <a:extLst>
                    <a:ext uri="{9D8B030D-6E8A-4147-A177-3AD203B41FA5}">
                      <a16:colId xmlns:a16="http://schemas.microsoft.com/office/drawing/2014/main" val="1782965612"/>
                    </a:ext>
                  </a:extLst>
                </a:gridCol>
              </a:tblGrid>
              <a:tr h="508730">
                <a:tc>
                  <a:txBody>
                    <a:bodyPr/>
                    <a:lstStyle/>
                    <a:p>
                      <a:pPr algn="ctr"/>
                      <a:r>
                        <a:rPr lang="en-US" dirty="0"/>
                        <a:t>Feature 1</a:t>
                      </a:r>
                    </a:p>
                  </a:txBody>
                  <a:tcPr/>
                </a:tc>
                <a:tc>
                  <a:txBody>
                    <a:bodyPr/>
                    <a:lstStyle/>
                    <a:p>
                      <a:pPr algn="ctr"/>
                      <a:r>
                        <a:rPr lang="en-US" dirty="0"/>
                        <a:t>Feature 2</a:t>
                      </a:r>
                    </a:p>
                  </a:txBody>
                  <a:tcPr/>
                </a:tc>
                <a:tc>
                  <a:txBody>
                    <a:bodyPr/>
                    <a:lstStyle/>
                    <a:p>
                      <a:pPr algn="ctr"/>
                      <a:r>
                        <a:rPr lang="en-US" dirty="0"/>
                        <a:t>Correlation</a:t>
                      </a:r>
                    </a:p>
                  </a:txBody>
                  <a:tcPr/>
                </a:tc>
                <a:extLst>
                  <a:ext uri="{0D108BD9-81ED-4DB2-BD59-A6C34878D82A}">
                    <a16:rowId xmlns:a16="http://schemas.microsoft.com/office/drawing/2014/main" val="951830908"/>
                  </a:ext>
                </a:extLst>
              </a:tr>
              <a:tr h="508730">
                <a:tc>
                  <a:txBody>
                    <a:bodyPr/>
                    <a:lstStyle/>
                    <a:p>
                      <a:pPr algn="ctr"/>
                      <a:r>
                        <a:rPr lang="en-US" dirty="0"/>
                        <a:t>Residual Sugars</a:t>
                      </a:r>
                    </a:p>
                  </a:txBody>
                  <a:tcPr/>
                </a:tc>
                <a:tc>
                  <a:txBody>
                    <a:bodyPr/>
                    <a:lstStyle/>
                    <a:p>
                      <a:pPr algn="ctr"/>
                      <a:r>
                        <a:rPr lang="en-US" dirty="0"/>
                        <a:t>Density</a:t>
                      </a:r>
                    </a:p>
                  </a:txBody>
                  <a:tcPr/>
                </a:tc>
                <a:tc>
                  <a:txBody>
                    <a:bodyPr/>
                    <a:lstStyle/>
                    <a:p>
                      <a:pPr algn="ctr"/>
                      <a:r>
                        <a:rPr lang="en-US" dirty="0"/>
                        <a:t>0.82</a:t>
                      </a:r>
                    </a:p>
                  </a:txBody>
                  <a:tcPr/>
                </a:tc>
                <a:extLst>
                  <a:ext uri="{0D108BD9-81ED-4DB2-BD59-A6C34878D82A}">
                    <a16:rowId xmlns:a16="http://schemas.microsoft.com/office/drawing/2014/main" val="1803294860"/>
                  </a:ext>
                </a:extLst>
              </a:tr>
              <a:tr h="508730">
                <a:tc>
                  <a:txBody>
                    <a:bodyPr/>
                    <a:lstStyle/>
                    <a:p>
                      <a:pPr algn="ctr"/>
                      <a:r>
                        <a:rPr lang="en-US" dirty="0"/>
                        <a:t>Density</a:t>
                      </a:r>
                    </a:p>
                  </a:txBody>
                  <a:tcPr/>
                </a:tc>
                <a:tc>
                  <a:txBody>
                    <a:bodyPr/>
                    <a:lstStyle/>
                    <a:p>
                      <a:pPr algn="ctr"/>
                      <a:r>
                        <a:rPr lang="en-US" dirty="0"/>
                        <a:t>Total Sulfur Dioxide</a:t>
                      </a:r>
                    </a:p>
                  </a:txBody>
                  <a:tcPr/>
                </a:tc>
                <a:tc>
                  <a:txBody>
                    <a:bodyPr/>
                    <a:lstStyle/>
                    <a:p>
                      <a:pPr algn="ctr"/>
                      <a:r>
                        <a:rPr lang="en-US" dirty="0"/>
                        <a:t>0.67</a:t>
                      </a:r>
                    </a:p>
                  </a:txBody>
                  <a:tcPr/>
                </a:tc>
                <a:extLst>
                  <a:ext uri="{0D108BD9-81ED-4DB2-BD59-A6C34878D82A}">
                    <a16:rowId xmlns:a16="http://schemas.microsoft.com/office/drawing/2014/main" val="1922840054"/>
                  </a:ext>
                </a:extLst>
              </a:tr>
              <a:tr h="508730">
                <a:tc>
                  <a:txBody>
                    <a:bodyPr/>
                    <a:lstStyle/>
                    <a:p>
                      <a:pPr algn="ctr"/>
                      <a:r>
                        <a:rPr lang="en-US" dirty="0"/>
                        <a:t>Alcohol</a:t>
                      </a:r>
                    </a:p>
                  </a:txBody>
                  <a:tcPr/>
                </a:tc>
                <a:tc>
                  <a:txBody>
                    <a:bodyPr/>
                    <a:lstStyle/>
                    <a:p>
                      <a:pPr algn="ctr"/>
                      <a:r>
                        <a:rPr lang="en-US" dirty="0"/>
                        <a:t>Density</a:t>
                      </a:r>
                    </a:p>
                  </a:txBody>
                  <a:tcPr/>
                </a:tc>
                <a:tc>
                  <a:txBody>
                    <a:bodyPr/>
                    <a:lstStyle/>
                    <a:p>
                      <a:pPr algn="ctr"/>
                      <a:r>
                        <a:rPr lang="en-US" dirty="0"/>
                        <a:t>-0.76</a:t>
                      </a:r>
                    </a:p>
                  </a:txBody>
                  <a:tcPr/>
                </a:tc>
                <a:extLst>
                  <a:ext uri="{0D108BD9-81ED-4DB2-BD59-A6C34878D82A}">
                    <a16:rowId xmlns:a16="http://schemas.microsoft.com/office/drawing/2014/main" val="2532208114"/>
                  </a:ext>
                </a:extLst>
              </a:tr>
              <a:tr h="508730">
                <a:tc>
                  <a:txBody>
                    <a:bodyPr/>
                    <a:lstStyle/>
                    <a:p>
                      <a:pPr algn="ctr"/>
                      <a:r>
                        <a:rPr lang="en-US" dirty="0"/>
                        <a:t>Total Sulfur Dioxide</a:t>
                      </a:r>
                    </a:p>
                  </a:txBody>
                  <a:tcPr/>
                </a:tc>
                <a:tc>
                  <a:txBody>
                    <a:bodyPr/>
                    <a:lstStyle/>
                    <a:p>
                      <a:pPr algn="ctr"/>
                      <a:r>
                        <a:rPr lang="en-US" dirty="0"/>
                        <a:t>Free Sulfur Dioxide</a:t>
                      </a:r>
                    </a:p>
                  </a:txBody>
                  <a:tcPr/>
                </a:tc>
                <a:tc>
                  <a:txBody>
                    <a:bodyPr/>
                    <a:lstStyle/>
                    <a:p>
                      <a:pPr algn="ctr"/>
                      <a:r>
                        <a:rPr lang="en-US" dirty="0"/>
                        <a:t>0.62</a:t>
                      </a:r>
                    </a:p>
                  </a:txBody>
                  <a:tcPr/>
                </a:tc>
                <a:extLst>
                  <a:ext uri="{0D108BD9-81ED-4DB2-BD59-A6C34878D82A}">
                    <a16:rowId xmlns:a16="http://schemas.microsoft.com/office/drawing/2014/main" val="3963778901"/>
                  </a:ext>
                </a:extLst>
              </a:tr>
            </a:tbl>
          </a:graphicData>
        </a:graphic>
      </p:graphicFrame>
      <p:pic>
        <p:nvPicPr>
          <p:cNvPr id="7" name="Picture 6" descr="Chart, treemap chart&#10;&#10;Description automatically generated">
            <a:extLst>
              <a:ext uri="{FF2B5EF4-FFF2-40B4-BE49-F238E27FC236}">
                <a16:creationId xmlns:a16="http://schemas.microsoft.com/office/drawing/2014/main" id="{D2EB4076-CF49-DA9E-0AF1-D34F77A633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932" y="766625"/>
            <a:ext cx="5881068" cy="5324750"/>
          </a:xfrm>
          <a:prstGeom prst="rect">
            <a:avLst/>
          </a:prstGeom>
        </p:spPr>
      </p:pic>
    </p:spTree>
    <p:extLst>
      <p:ext uri="{BB962C8B-B14F-4D97-AF65-F5344CB8AC3E}">
        <p14:creationId xmlns:p14="http://schemas.microsoft.com/office/powerpoint/2010/main" val="2423352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58DA08-797D-E4DD-448F-B2D58B8BBF5B}"/>
              </a:ext>
            </a:extLst>
          </p:cNvPr>
          <p:cNvSpPr>
            <a:spLocks noGrp="1"/>
          </p:cNvSpPr>
          <p:nvPr>
            <p:ph idx="1"/>
          </p:nvPr>
        </p:nvSpPr>
        <p:spPr>
          <a:xfrm>
            <a:off x="1769080" y="1175702"/>
            <a:ext cx="5081158" cy="3777622"/>
          </a:xfrm>
        </p:spPr>
        <p:txBody>
          <a:bodyPr/>
          <a:lstStyle/>
          <a:p>
            <a:pPr marL="0" indent="0">
              <a:buNone/>
            </a:pPr>
            <a:r>
              <a:rPr lang="en-US" dirty="0"/>
              <a:t>Some features appear to be highly correlated to each other. Depending on the machine learning algorithm used, multicollinearity could be an issue.</a:t>
            </a:r>
          </a:p>
        </p:txBody>
      </p:sp>
      <p:pic>
        <p:nvPicPr>
          <p:cNvPr id="5" name="Picture 4" descr="Chart&#10;&#10;Description automatically generated">
            <a:extLst>
              <a:ext uri="{FF2B5EF4-FFF2-40B4-BE49-F238E27FC236}">
                <a16:creationId xmlns:a16="http://schemas.microsoft.com/office/drawing/2014/main" id="{D961BC57-6EDC-2B3E-5910-4101EE5FF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3875" y="1292460"/>
            <a:ext cx="4966832" cy="3544107"/>
          </a:xfrm>
          <a:prstGeom prst="rect">
            <a:avLst/>
          </a:prstGeom>
        </p:spPr>
      </p:pic>
      <p:pic>
        <p:nvPicPr>
          <p:cNvPr id="9" name="Picture 8" descr="Chart, scatter chart&#10;&#10;Description automatically generated">
            <a:extLst>
              <a:ext uri="{FF2B5EF4-FFF2-40B4-BE49-F238E27FC236}">
                <a16:creationId xmlns:a16="http://schemas.microsoft.com/office/drawing/2014/main" id="{A97E176F-7225-38CD-0C8E-B31568B5D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0861" y="2665615"/>
            <a:ext cx="5081158" cy="3544107"/>
          </a:xfrm>
          <a:prstGeom prst="rect">
            <a:avLst/>
          </a:prstGeom>
        </p:spPr>
      </p:pic>
    </p:spTree>
    <p:extLst>
      <p:ext uri="{BB962C8B-B14F-4D97-AF65-F5344CB8AC3E}">
        <p14:creationId xmlns:p14="http://schemas.microsoft.com/office/powerpoint/2010/main" val="3424679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6B955-6FBD-3453-BB99-AB5AD157744E}"/>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D07C1372-7686-CE20-18D6-9D5F4A1D7C7E}"/>
              </a:ext>
            </a:extLst>
          </p:cNvPr>
          <p:cNvSpPr>
            <a:spLocks noGrp="1"/>
          </p:cNvSpPr>
          <p:nvPr>
            <p:ph idx="1"/>
          </p:nvPr>
        </p:nvSpPr>
        <p:spPr>
          <a:xfrm>
            <a:off x="2334429" y="1471367"/>
            <a:ext cx="8915400" cy="3777622"/>
          </a:xfrm>
        </p:spPr>
        <p:txBody>
          <a:bodyPr/>
          <a:lstStyle/>
          <a:p>
            <a:pPr marL="0" indent="0">
              <a:buNone/>
            </a:pPr>
            <a:r>
              <a:rPr lang="en-US" b="1" dirty="0"/>
              <a:t>Data Preprocessing:</a:t>
            </a:r>
            <a:endParaRPr lang="en-US" dirty="0"/>
          </a:p>
          <a:p>
            <a:pPr marL="0" indent="0">
              <a:buNone/>
            </a:pPr>
            <a:r>
              <a:rPr lang="en-US" b="1" dirty="0"/>
              <a:t>	</a:t>
            </a:r>
            <a:r>
              <a:rPr lang="en-US" dirty="0"/>
              <a:t>1.</a:t>
            </a:r>
            <a:r>
              <a:rPr lang="en-US" b="1" dirty="0"/>
              <a:t> </a:t>
            </a:r>
            <a:r>
              <a:rPr lang="en-US" dirty="0"/>
              <a:t>Train-test split of ratio 80-20 </a:t>
            </a:r>
          </a:p>
          <a:p>
            <a:pPr marL="0" indent="0">
              <a:buNone/>
            </a:pPr>
            <a:r>
              <a:rPr lang="en-US" dirty="0"/>
              <a:t>	2. Training data was fitted with </a:t>
            </a:r>
            <a:r>
              <a:rPr lang="en-US" dirty="0" err="1"/>
              <a:t>RobustScaler</a:t>
            </a:r>
            <a:endParaRPr lang="en-US" dirty="0"/>
          </a:p>
          <a:p>
            <a:pPr marL="0" indent="0">
              <a:buNone/>
            </a:pPr>
            <a:r>
              <a:rPr lang="en-US" dirty="0"/>
              <a:t>	3. Test data was scaled with the fitted </a:t>
            </a:r>
            <a:r>
              <a:rPr lang="en-US" dirty="0" err="1"/>
              <a:t>RobustScaler</a:t>
            </a:r>
            <a:r>
              <a:rPr lang="en-US" dirty="0"/>
              <a:t> to prevent data </a:t>
            </a:r>
            <a:br>
              <a:rPr lang="en-US" dirty="0"/>
            </a:br>
            <a:r>
              <a:rPr lang="en-US" dirty="0"/>
              <a:t>	    leakage</a:t>
            </a:r>
            <a:br>
              <a:rPr lang="en-US" dirty="0"/>
            </a:br>
            <a:r>
              <a:rPr lang="en-US" dirty="0"/>
              <a:t>	4. Data was binned into low (0-6) and high (7-10) quality to create a </a:t>
            </a:r>
            <a:br>
              <a:rPr lang="en-US" dirty="0"/>
            </a:br>
            <a:r>
              <a:rPr lang="en-US" dirty="0"/>
              <a:t>	    binary classification task</a:t>
            </a:r>
          </a:p>
        </p:txBody>
      </p:sp>
      <p:sp>
        <p:nvSpPr>
          <p:cNvPr id="4" name="Rectangle 3">
            <a:extLst>
              <a:ext uri="{FF2B5EF4-FFF2-40B4-BE49-F238E27FC236}">
                <a16:creationId xmlns:a16="http://schemas.microsoft.com/office/drawing/2014/main" id="{28733A65-3A70-DD71-438F-24D5D0BFB477}"/>
              </a:ext>
            </a:extLst>
          </p:cNvPr>
          <p:cNvSpPr/>
          <p:nvPr/>
        </p:nvSpPr>
        <p:spPr>
          <a:xfrm>
            <a:off x="2846895" y="4363825"/>
            <a:ext cx="7399781" cy="204561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BB61ED2-F61F-D8F0-CE31-9A97CB2506EF}"/>
              </a:ext>
            </a:extLst>
          </p:cNvPr>
          <p:cNvSpPr/>
          <p:nvPr/>
        </p:nvSpPr>
        <p:spPr>
          <a:xfrm>
            <a:off x="3236412" y="4959384"/>
            <a:ext cx="1182847" cy="9849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9643C84C-9AD0-EEBC-5D19-035F7BCDC1AC}"/>
              </a:ext>
            </a:extLst>
          </p:cNvPr>
          <p:cNvCxnSpPr>
            <a:cxnSpLocks/>
          </p:cNvCxnSpPr>
          <p:nvPr/>
        </p:nvCxnSpPr>
        <p:spPr>
          <a:xfrm flipH="1">
            <a:off x="3226985" y="5247042"/>
            <a:ext cx="1200043"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B69EB395-4872-4B5E-7B7E-D694F67B6446}"/>
              </a:ext>
            </a:extLst>
          </p:cNvPr>
          <p:cNvSpPr txBox="1"/>
          <p:nvPr/>
        </p:nvSpPr>
        <p:spPr>
          <a:xfrm>
            <a:off x="3642458" y="4992658"/>
            <a:ext cx="688052" cy="307777"/>
          </a:xfrm>
          <a:prstGeom prst="rect">
            <a:avLst/>
          </a:prstGeom>
          <a:noFill/>
        </p:spPr>
        <p:txBody>
          <a:bodyPr wrap="square" rtlCol="0">
            <a:spAutoFit/>
          </a:bodyPr>
          <a:lstStyle/>
          <a:p>
            <a:r>
              <a:rPr lang="en-US" sz="1400" dirty="0"/>
              <a:t>20</a:t>
            </a:r>
            <a:endParaRPr lang="en-US" dirty="0"/>
          </a:p>
        </p:txBody>
      </p:sp>
      <p:sp>
        <p:nvSpPr>
          <p:cNvPr id="12" name="TextBox 11">
            <a:extLst>
              <a:ext uri="{FF2B5EF4-FFF2-40B4-BE49-F238E27FC236}">
                <a16:creationId xmlns:a16="http://schemas.microsoft.com/office/drawing/2014/main" id="{D155B15A-81BB-3F07-BB70-68A43BFF3AEC}"/>
              </a:ext>
            </a:extLst>
          </p:cNvPr>
          <p:cNvSpPr txBox="1"/>
          <p:nvPr/>
        </p:nvSpPr>
        <p:spPr>
          <a:xfrm>
            <a:off x="3642458" y="5434243"/>
            <a:ext cx="688052" cy="307777"/>
          </a:xfrm>
          <a:prstGeom prst="rect">
            <a:avLst/>
          </a:prstGeom>
          <a:noFill/>
        </p:spPr>
        <p:txBody>
          <a:bodyPr wrap="square" rtlCol="0">
            <a:spAutoFit/>
          </a:bodyPr>
          <a:lstStyle/>
          <a:p>
            <a:r>
              <a:rPr lang="en-US" sz="1400" dirty="0"/>
              <a:t>80</a:t>
            </a:r>
            <a:endParaRPr lang="en-US" dirty="0"/>
          </a:p>
        </p:txBody>
      </p:sp>
      <p:sp>
        <p:nvSpPr>
          <p:cNvPr id="13" name="TextBox 12">
            <a:extLst>
              <a:ext uri="{FF2B5EF4-FFF2-40B4-BE49-F238E27FC236}">
                <a16:creationId xmlns:a16="http://schemas.microsoft.com/office/drawing/2014/main" id="{2E8E7696-C615-DBCD-E564-E1129B967D05}"/>
              </a:ext>
            </a:extLst>
          </p:cNvPr>
          <p:cNvSpPr txBox="1"/>
          <p:nvPr/>
        </p:nvSpPr>
        <p:spPr>
          <a:xfrm>
            <a:off x="3391763" y="4542934"/>
            <a:ext cx="748923" cy="369332"/>
          </a:xfrm>
          <a:prstGeom prst="rect">
            <a:avLst/>
          </a:prstGeom>
          <a:noFill/>
        </p:spPr>
        <p:txBody>
          <a:bodyPr wrap="none" rtlCol="0">
            <a:spAutoFit/>
          </a:bodyPr>
          <a:lstStyle/>
          <a:p>
            <a:r>
              <a:rPr lang="en-US" dirty="0"/>
              <a:t>Data</a:t>
            </a:r>
          </a:p>
        </p:txBody>
      </p:sp>
      <p:cxnSp>
        <p:nvCxnSpPr>
          <p:cNvPr id="17" name="Connector: Curved 16">
            <a:extLst>
              <a:ext uri="{FF2B5EF4-FFF2-40B4-BE49-F238E27FC236}">
                <a16:creationId xmlns:a16="http://schemas.microsoft.com/office/drawing/2014/main" id="{F98B3326-7D09-1163-AFC4-3A5145933FE7}"/>
              </a:ext>
            </a:extLst>
          </p:cNvPr>
          <p:cNvCxnSpPr>
            <a:cxnSpLocks/>
          </p:cNvCxnSpPr>
          <p:nvPr/>
        </p:nvCxnSpPr>
        <p:spPr>
          <a:xfrm flipV="1">
            <a:off x="4419259" y="5247042"/>
            <a:ext cx="1095421" cy="341089"/>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7246FE7F-5B94-BFC7-912B-57587C8535E1}"/>
              </a:ext>
            </a:extLst>
          </p:cNvPr>
          <p:cNvSpPr txBox="1"/>
          <p:nvPr/>
        </p:nvSpPr>
        <p:spPr>
          <a:xfrm>
            <a:off x="5513357" y="5066440"/>
            <a:ext cx="1306768" cy="307777"/>
          </a:xfrm>
          <a:prstGeom prst="rect">
            <a:avLst/>
          </a:prstGeom>
          <a:noFill/>
        </p:spPr>
        <p:txBody>
          <a:bodyPr wrap="none" rtlCol="0">
            <a:spAutoFit/>
          </a:bodyPr>
          <a:lstStyle/>
          <a:p>
            <a:r>
              <a:rPr lang="en-US" sz="1400" dirty="0" err="1"/>
              <a:t>RobustScaler</a:t>
            </a:r>
            <a:endParaRPr lang="en-US" sz="1400" dirty="0"/>
          </a:p>
        </p:txBody>
      </p:sp>
      <p:sp>
        <p:nvSpPr>
          <p:cNvPr id="20" name="TextBox 19">
            <a:extLst>
              <a:ext uri="{FF2B5EF4-FFF2-40B4-BE49-F238E27FC236}">
                <a16:creationId xmlns:a16="http://schemas.microsoft.com/office/drawing/2014/main" id="{6B4DB6E7-FABE-B3A0-0E2B-685278C5BA1A}"/>
              </a:ext>
            </a:extLst>
          </p:cNvPr>
          <p:cNvSpPr txBox="1"/>
          <p:nvPr/>
        </p:nvSpPr>
        <p:spPr>
          <a:xfrm>
            <a:off x="4482742" y="4812055"/>
            <a:ext cx="1013419" cy="307777"/>
          </a:xfrm>
          <a:prstGeom prst="rect">
            <a:avLst/>
          </a:prstGeom>
          <a:noFill/>
        </p:spPr>
        <p:txBody>
          <a:bodyPr wrap="none" rtlCol="0">
            <a:spAutoFit/>
          </a:bodyPr>
          <a:lstStyle/>
          <a:p>
            <a:r>
              <a:rPr lang="en-US" sz="1400" dirty="0"/>
              <a:t>Transform</a:t>
            </a:r>
          </a:p>
        </p:txBody>
      </p:sp>
      <p:sp>
        <p:nvSpPr>
          <p:cNvPr id="21" name="TextBox 20">
            <a:extLst>
              <a:ext uri="{FF2B5EF4-FFF2-40B4-BE49-F238E27FC236}">
                <a16:creationId xmlns:a16="http://schemas.microsoft.com/office/drawing/2014/main" id="{4D420352-0640-8E6F-8440-D165221DB5DE}"/>
              </a:ext>
            </a:extLst>
          </p:cNvPr>
          <p:cNvSpPr txBox="1"/>
          <p:nvPr/>
        </p:nvSpPr>
        <p:spPr>
          <a:xfrm>
            <a:off x="4368218" y="5523112"/>
            <a:ext cx="1388522" cy="307777"/>
          </a:xfrm>
          <a:prstGeom prst="rect">
            <a:avLst/>
          </a:prstGeom>
          <a:noFill/>
        </p:spPr>
        <p:txBody>
          <a:bodyPr wrap="none" rtlCol="0">
            <a:spAutoFit/>
          </a:bodyPr>
          <a:lstStyle/>
          <a:p>
            <a:r>
              <a:rPr lang="en-US" sz="1400" dirty="0"/>
              <a:t>Fit + transform</a:t>
            </a:r>
          </a:p>
        </p:txBody>
      </p:sp>
      <p:cxnSp>
        <p:nvCxnSpPr>
          <p:cNvPr id="27" name="Straight Arrow Connector 26">
            <a:extLst>
              <a:ext uri="{FF2B5EF4-FFF2-40B4-BE49-F238E27FC236}">
                <a16:creationId xmlns:a16="http://schemas.microsoft.com/office/drawing/2014/main" id="{F8129064-259A-21CC-6D50-46F814FB5E4B}"/>
              </a:ext>
            </a:extLst>
          </p:cNvPr>
          <p:cNvCxnSpPr>
            <a:cxnSpLocks/>
          </p:cNvCxnSpPr>
          <p:nvPr/>
        </p:nvCxnSpPr>
        <p:spPr>
          <a:xfrm>
            <a:off x="4419259" y="5086237"/>
            <a:ext cx="1142555" cy="407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8DEA6E0E-C508-1197-BCE3-2107A4B58E52}"/>
              </a:ext>
            </a:extLst>
          </p:cNvPr>
          <p:cNvSpPr txBox="1"/>
          <p:nvPr/>
        </p:nvSpPr>
        <p:spPr>
          <a:xfrm>
            <a:off x="8800545" y="5361019"/>
            <a:ext cx="500458" cy="307777"/>
          </a:xfrm>
          <a:prstGeom prst="rect">
            <a:avLst/>
          </a:prstGeom>
          <a:noFill/>
        </p:spPr>
        <p:txBody>
          <a:bodyPr wrap="none" rtlCol="0">
            <a:spAutoFit/>
          </a:bodyPr>
          <a:lstStyle/>
          <a:p>
            <a:r>
              <a:rPr lang="en-US" sz="1400" dirty="0"/>
              <a:t>Bins</a:t>
            </a:r>
            <a:endParaRPr lang="en-US" dirty="0"/>
          </a:p>
        </p:txBody>
      </p:sp>
      <p:cxnSp>
        <p:nvCxnSpPr>
          <p:cNvPr id="34" name="Straight Connector 33">
            <a:extLst>
              <a:ext uri="{FF2B5EF4-FFF2-40B4-BE49-F238E27FC236}">
                <a16:creationId xmlns:a16="http://schemas.microsoft.com/office/drawing/2014/main" id="{646F7DAB-8262-67B2-9100-89E1E0E02667}"/>
              </a:ext>
            </a:extLst>
          </p:cNvPr>
          <p:cNvCxnSpPr>
            <a:cxnSpLocks/>
          </p:cNvCxnSpPr>
          <p:nvPr/>
        </p:nvCxnSpPr>
        <p:spPr>
          <a:xfrm rot="5400000">
            <a:off x="8133622" y="4520132"/>
            <a:ext cx="0" cy="583847"/>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3A36319C-E8FC-C8EE-5D2C-0FB50E5A6357}"/>
              </a:ext>
            </a:extLst>
          </p:cNvPr>
          <p:cNvCxnSpPr>
            <a:cxnSpLocks/>
          </p:cNvCxnSpPr>
          <p:nvPr/>
        </p:nvCxnSpPr>
        <p:spPr>
          <a:xfrm>
            <a:off x="8434663" y="4814020"/>
            <a:ext cx="0" cy="583847"/>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182DE3D-E7C2-A20A-95DA-FECE896CAA99}"/>
              </a:ext>
            </a:extLst>
          </p:cNvPr>
          <p:cNvCxnSpPr>
            <a:cxnSpLocks/>
          </p:cNvCxnSpPr>
          <p:nvPr/>
        </p:nvCxnSpPr>
        <p:spPr>
          <a:xfrm rot="5400000">
            <a:off x="8140537" y="5339620"/>
            <a:ext cx="0" cy="583847"/>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8BABC8A8-C972-A173-D78A-FA317D973D41}"/>
              </a:ext>
            </a:extLst>
          </p:cNvPr>
          <p:cNvCxnSpPr>
            <a:cxnSpLocks/>
          </p:cNvCxnSpPr>
          <p:nvPr/>
        </p:nvCxnSpPr>
        <p:spPr>
          <a:xfrm>
            <a:off x="8436864" y="5633181"/>
            <a:ext cx="0" cy="583847"/>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37D8C06C-336C-3602-2AE0-498204608FEF}"/>
              </a:ext>
            </a:extLst>
          </p:cNvPr>
          <p:cNvCxnSpPr>
            <a:cxnSpLocks/>
          </p:cNvCxnSpPr>
          <p:nvPr/>
        </p:nvCxnSpPr>
        <p:spPr>
          <a:xfrm rot="5400000">
            <a:off x="8144940" y="5933201"/>
            <a:ext cx="0" cy="583847"/>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1E23290F-0C0D-AAD6-9E9A-3FC05EC14CCB}"/>
              </a:ext>
            </a:extLst>
          </p:cNvPr>
          <p:cNvCxnSpPr>
            <a:cxnSpLocks/>
          </p:cNvCxnSpPr>
          <p:nvPr/>
        </p:nvCxnSpPr>
        <p:spPr>
          <a:xfrm rot="5400000">
            <a:off x="8142739" y="5111658"/>
            <a:ext cx="0" cy="583847"/>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5EB42DD-52D7-D4AF-8991-8BC961BF13F5}"/>
              </a:ext>
            </a:extLst>
          </p:cNvPr>
          <p:cNvCxnSpPr>
            <a:stCxn id="19" idx="3"/>
          </p:cNvCxnSpPr>
          <p:nvPr/>
        </p:nvCxnSpPr>
        <p:spPr>
          <a:xfrm flipV="1">
            <a:off x="6820125" y="5086237"/>
            <a:ext cx="1028488" cy="1340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BB32D950-4CC2-9A99-621D-9F2B31ABBB38}"/>
              </a:ext>
            </a:extLst>
          </p:cNvPr>
          <p:cNvCxnSpPr/>
          <p:nvPr/>
        </p:nvCxnSpPr>
        <p:spPr>
          <a:xfrm>
            <a:off x="6820125" y="5314191"/>
            <a:ext cx="881574" cy="5166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B3249D02-CAA5-B22C-5C74-E45E0D8D65DE}"/>
              </a:ext>
            </a:extLst>
          </p:cNvPr>
          <p:cNvSpPr txBox="1"/>
          <p:nvPr/>
        </p:nvSpPr>
        <p:spPr>
          <a:xfrm>
            <a:off x="7864348" y="4847505"/>
            <a:ext cx="574196" cy="523220"/>
          </a:xfrm>
          <a:prstGeom prst="rect">
            <a:avLst/>
          </a:prstGeom>
          <a:noFill/>
        </p:spPr>
        <p:txBody>
          <a:bodyPr wrap="none" rtlCol="0">
            <a:spAutoFit/>
          </a:bodyPr>
          <a:lstStyle/>
          <a:p>
            <a:pPr algn="ctr"/>
            <a:r>
              <a:rPr lang="en-US" sz="1400" dirty="0"/>
              <a:t>low</a:t>
            </a:r>
            <a:br>
              <a:rPr lang="en-US" sz="1400" dirty="0"/>
            </a:br>
            <a:r>
              <a:rPr lang="en-US" sz="1400" dirty="0"/>
              <a:t>(0-6)</a:t>
            </a:r>
          </a:p>
        </p:txBody>
      </p:sp>
      <p:sp>
        <p:nvSpPr>
          <p:cNvPr id="51" name="TextBox 50">
            <a:extLst>
              <a:ext uri="{FF2B5EF4-FFF2-40B4-BE49-F238E27FC236}">
                <a16:creationId xmlns:a16="http://schemas.microsoft.com/office/drawing/2014/main" id="{57C2E4B9-F9D9-7DD5-27EB-A0BC5FA88379}"/>
              </a:ext>
            </a:extLst>
          </p:cNvPr>
          <p:cNvSpPr txBox="1"/>
          <p:nvPr/>
        </p:nvSpPr>
        <p:spPr>
          <a:xfrm>
            <a:off x="7841698" y="5667518"/>
            <a:ext cx="673582" cy="523220"/>
          </a:xfrm>
          <a:prstGeom prst="rect">
            <a:avLst/>
          </a:prstGeom>
          <a:noFill/>
        </p:spPr>
        <p:txBody>
          <a:bodyPr wrap="none" rtlCol="0">
            <a:spAutoFit/>
          </a:bodyPr>
          <a:lstStyle/>
          <a:p>
            <a:pPr algn="ctr"/>
            <a:r>
              <a:rPr lang="en-US" sz="1400" dirty="0"/>
              <a:t>High</a:t>
            </a:r>
            <a:br>
              <a:rPr lang="en-US" sz="1400" dirty="0"/>
            </a:br>
            <a:r>
              <a:rPr lang="en-US" sz="1400" dirty="0"/>
              <a:t>(7-10)</a:t>
            </a:r>
          </a:p>
        </p:txBody>
      </p:sp>
    </p:spTree>
    <p:extLst>
      <p:ext uri="{BB962C8B-B14F-4D97-AF65-F5344CB8AC3E}">
        <p14:creationId xmlns:p14="http://schemas.microsoft.com/office/powerpoint/2010/main" val="3472727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BFADD-BA4B-F55F-1838-DC1259B68D32}"/>
              </a:ext>
            </a:extLst>
          </p:cNvPr>
          <p:cNvSpPr>
            <a:spLocks noGrp="1"/>
          </p:cNvSpPr>
          <p:nvPr>
            <p:ph type="title"/>
          </p:nvPr>
        </p:nvSpPr>
        <p:spPr>
          <a:xfrm>
            <a:off x="2266782" y="185990"/>
            <a:ext cx="8911687" cy="1280890"/>
          </a:xfrm>
        </p:spPr>
        <p:txBody>
          <a:bodyPr/>
          <a:lstStyle/>
          <a:p>
            <a:r>
              <a:rPr lang="en-US" dirty="0"/>
              <a:t>Modeling                                Results</a:t>
            </a:r>
          </a:p>
        </p:txBody>
      </p:sp>
      <p:sp>
        <p:nvSpPr>
          <p:cNvPr id="3" name="Content Placeholder 2">
            <a:extLst>
              <a:ext uri="{FF2B5EF4-FFF2-40B4-BE49-F238E27FC236}">
                <a16:creationId xmlns:a16="http://schemas.microsoft.com/office/drawing/2014/main" id="{187CB7DB-E6D7-9CE8-3B52-0A68CE909154}"/>
              </a:ext>
            </a:extLst>
          </p:cNvPr>
          <p:cNvSpPr>
            <a:spLocks noGrp="1"/>
          </p:cNvSpPr>
          <p:nvPr>
            <p:ph idx="1"/>
          </p:nvPr>
        </p:nvSpPr>
        <p:spPr/>
        <p:txBody>
          <a:bodyPr/>
          <a:lstStyle/>
          <a:p>
            <a:pPr marL="0" indent="0">
              <a:buNone/>
            </a:pPr>
            <a:endParaRPr lang="en-US" dirty="0"/>
          </a:p>
          <a:p>
            <a:endParaRPr lang="en-US" dirty="0"/>
          </a:p>
        </p:txBody>
      </p:sp>
      <p:sp>
        <p:nvSpPr>
          <p:cNvPr id="7" name="Flowchart: Process 6">
            <a:extLst>
              <a:ext uri="{FF2B5EF4-FFF2-40B4-BE49-F238E27FC236}">
                <a16:creationId xmlns:a16="http://schemas.microsoft.com/office/drawing/2014/main" id="{2869FCB2-12F3-D07E-0C60-1B8DDDB4BCDD}"/>
              </a:ext>
            </a:extLst>
          </p:cNvPr>
          <p:cNvSpPr/>
          <p:nvPr/>
        </p:nvSpPr>
        <p:spPr>
          <a:xfrm>
            <a:off x="1812023" y="2101683"/>
            <a:ext cx="4588779" cy="1280889"/>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Logistic Regression</a:t>
            </a:r>
          </a:p>
          <a:p>
            <a:r>
              <a:rPr lang="en-US" dirty="0">
                <a:solidFill>
                  <a:schemeClr val="tx1"/>
                </a:solidFill>
              </a:rPr>
              <a:t>Logistic Regression with PCA</a:t>
            </a:r>
          </a:p>
          <a:p>
            <a:r>
              <a:rPr lang="en-US" dirty="0">
                <a:solidFill>
                  <a:schemeClr val="tx1"/>
                </a:solidFill>
              </a:rPr>
              <a:t>Random Forest</a:t>
            </a:r>
          </a:p>
          <a:p>
            <a:r>
              <a:rPr lang="en-US" dirty="0">
                <a:solidFill>
                  <a:schemeClr val="tx1"/>
                </a:solidFill>
              </a:rPr>
              <a:t>Gradient Boosted Trees</a:t>
            </a:r>
          </a:p>
        </p:txBody>
      </p:sp>
      <p:sp>
        <p:nvSpPr>
          <p:cNvPr id="9" name="TextBox 8">
            <a:extLst>
              <a:ext uri="{FF2B5EF4-FFF2-40B4-BE49-F238E27FC236}">
                <a16:creationId xmlns:a16="http://schemas.microsoft.com/office/drawing/2014/main" id="{51667F74-3773-61FD-43FC-75CA7FD73497}"/>
              </a:ext>
            </a:extLst>
          </p:cNvPr>
          <p:cNvSpPr txBox="1"/>
          <p:nvPr/>
        </p:nvSpPr>
        <p:spPr>
          <a:xfrm>
            <a:off x="1812023" y="1567585"/>
            <a:ext cx="3518912" cy="369332"/>
          </a:xfrm>
          <a:prstGeom prst="rect">
            <a:avLst/>
          </a:prstGeom>
          <a:noFill/>
        </p:spPr>
        <p:txBody>
          <a:bodyPr wrap="none" rtlCol="0">
            <a:spAutoFit/>
          </a:bodyPr>
          <a:lstStyle/>
          <a:p>
            <a:r>
              <a:rPr lang="en-US" b="1" dirty="0"/>
              <a:t>Classification Algorithms Used</a:t>
            </a:r>
          </a:p>
        </p:txBody>
      </p:sp>
      <p:sp>
        <p:nvSpPr>
          <p:cNvPr id="10" name="Flowchart: Process 9">
            <a:extLst>
              <a:ext uri="{FF2B5EF4-FFF2-40B4-BE49-F238E27FC236}">
                <a16:creationId xmlns:a16="http://schemas.microsoft.com/office/drawing/2014/main" id="{3C90947F-0973-7F83-78A3-F322CBE51194}"/>
              </a:ext>
            </a:extLst>
          </p:cNvPr>
          <p:cNvSpPr/>
          <p:nvPr/>
        </p:nvSpPr>
        <p:spPr>
          <a:xfrm>
            <a:off x="1812023" y="4046170"/>
            <a:ext cx="4588779" cy="802667"/>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5-fold CV with </a:t>
            </a:r>
            <a:r>
              <a:rPr lang="en-US" dirty="0" err="1">
                <a:solidFill>
                  <a:schemeClr val="tx1"/>
                </a:solidFill>
              </a:rPr>
              <a:t>GridSearchCV</a:t>
            </a:r>
            <a:r>
              <a:rPr lang="en-US" dirty="0">
                <a:solidFill>
                  <a:schemeClr val="tx1"/>
                </a:solidFill>
              </a:rPr>
              <a:t> and </a:t>
            </a:r>
            <a:r>
              <a:rPr lang="en-US" dirty="0" err="1">
                <a:solidFill>
                  <a:schemeClr val="tx1"/>
                </a:solidFill>
              </a:rPr>
              <a:t>RandomizedSeachCV</a:t>
            </a:r>
            <a:endParaRPr lang="en-US" dirty="0">
              <a:solidFill>
                <a:schemeClr val="tx1"/>
              </a:solidFill>
            </a:endParaRPr>
          </a:p>
        </p:txBody>
      </p:sp>
      <p:sp>
        <p:nvSpPr>
          <p:cNvPr id="11" name="TextBox 10">
            <a:extLst>
              <a:ext uri="{FF2B5EF4-FFF2-40B4-BE49-F238E27FC236}">
                <a16:creationId xmlns:a16="http://schemas.microsoft.com/office/drawing/2014/main" id="{A9E76016-BD19-BB8D-A832-A9AD501D1398}"/>
              </a:ext>
            </a:extLst>
          </p:cNvPr>
          <p:cNvSpPr txBox="1"/>
          <p:nvPr/>
        </p:nvSpPr>
        <p:spPr>
          <a:xfrm>
            <a:off x="1812023" y="3529705"/>
            <a:ext cx="2816797" cy="369332"/>
          </a:xfrm>
          <a:prstGeom prst="rect">
            <a:avLst/>
          </a:prstGeom>
          <a:noFill/>
        </p:spPr>
        <p:txBody>
          <a:bodyPr wrap="none" rtlCol="0">
            <a:spAutoFit/>
          </a:bodyPr>
          <a:lstStyle/>
          <a:p>
            <a:r>
              <a:rPr lang="en-US" b="1" dirty="0"/>
              <a:t>Hyperparameter Tuning</a:t>
            </a:r>
          </a:p>
        </p:txBody>
      </p:sp>
      <p:sp>
        <p:nvSpPr>
          <p:cNvPr id="12" name="Flowchart: Process 11">
            <a:extLst>
              <a:ext uri="{FF2B5EF4-FFF2-40B4-BE49-F238E27FC236}">
                <a16:creationId xmlns:a16="http://schemas.microsoft.com/office/drawing/2014/main" id="{F4515DA9-079D-4FB7-A4D6-0D31CB80033C}"/>
              </a:ext>
            </a:extLst>
          </p:cNvPr>
          <p:cNvSpPr/>
          <p:nvPr/>
        </p:nvSpPr>
        <p:spPr>
          <a:xfrm>
            <a:off x="1812023" y="5431224"/>
            <a:ext cx="4588779" cy="511916"/>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ROC_AUC was used for scoring models</a:t>
            </a:r>
          </a:p>
        </p:txBody>
      </p:sp>
      <p:sp>
        <p:nvSpPr>
          <p:cNvPr id="13" name="TextBox 12">
            <a:extLst>
              <a:ext uri="{FF2B5EF4-FFF2-40B4-BE49-F238E27FC236}">
                <a16:creationId xmlns:a16="http://schemas.microsoft.com/office/drawing/2014/main" id="{E7B73342-9947-8DBD-C9D5-EAF10E4C8849}"/>
              </a:ext>
            </a:extLst>
          </p:cNvPr>
          <p:cNvSpPr txBox="1"/>
          <p:nvPr/>
        </p:nvSpPr>
        <p:spPr>
          <a:xfrm>
            <a:off x="1809037" y="4949542"/>
            <a:ext cx="1019831" cy="369332"/>
          </a:xfrm>
          <a:prstGeom prst="rect">
            <a:avLst/>
          </a:prstGeom>
          <a:noFill/>
        </p:spPr>
        <p:txBody>
          <a:bodyPr wrap="none" rtlCol="0">
            <a:spAutoFit/>
          </a:bodyPr>
          <a:lstStyle/>
          <a:p>
            <a:r>
              <a:rPr lang="en-US" b="1" dirty="0"/>
              <a:t>Scoring</a:t>
            </a:r>
          </a:p>
        </p:txBody>
      </p:sp>
      <p:pic>
        <p:nvPicPr>
          <p:cNvPr id="8" name="Picture 7">
            <a:extLst>
              <a:ext uri="{FF2B5EF4-FFF2-40B4-BE49-F238E27FC236}">
                <a16:creationId xmlns:a16="http://schemas.microsoft.com/office/drawing/2014/main" id="{5E81092B-DEE0-014C-7132-411BF11B2F7D}"/>
              </a:ext>
            </a:extLst>
          </p:cNvPr>
          <p:cNvPicPr>
            <a:picLocks noChangeAspect="1"/>
          </p:cNvPicPr>
          <p:nvPr/>
        </p:nvPicPr>
        <p:blipFill>
          <a:blip r:embed="rId2"/>
          <a:stretch>
            <a:fillRect/>
          </a:stretch>
        </p:blipFill>
        <p:spPr>
          <a:xfrm>
            <a:off x="6867413" y="1075538"/>
            <a:ext cx="4893152" cy="1353425"/>
          </a:xfrm>
          <a:prstGeom prst="rect">
            <a:avLst/>
          </a:prstGeom>
        </p:spPr>
      </p:pic>
      <p:pic>
        <p:nvPicPr>
          <p:cNvPr id="23" name="Picture 22">
            <a:extLst>
              <a:ext uri="{FF2B5EF4-FFF2-40B4-BE49-F238E27FC236}">
                <a16:creationId xmlns:a16="http://schemas.microsoft.com/office/drawing/2014/main" id="{E0637E87-0B1C-AA68-0057-CDBFE19778EA}"/>
              </a:ext>
            </a:extLst>
          </p:cNvPr>
          <p:cNvPicPr>
            <a:picLocks noChangeAspect="1"/>
          </p:cNvPicPr>
          <p:nvPr/>
        </p:nvPicPr>
        <p:blipFill>
          <a:blip r:embed="rId3"/>
          <a:stretch>
            <a:fillRect/>
          </a:stretch>
        </p:blipFill>
        <p:spPr>
          <a:xfrm>
            <a:off x="6867413" y="2424734"/>
            <a:ext cx="4893152" cy="1346264"/>
          </a:xfrm>
          <a:prstGeom prst="rect">
            <a:avLst/>
          </a:prstGeom>
        </p:spPr>
      </p:pic>
      <p:pic>
        <p:nvPicPr>
          <p:cNvPr id="24" name="Picture 23">
            <a:extLst>
              <a:ext uri="{FF2B5EF4-FFF2-40B4-BE49-F238E27FC236}">
                <a16:creationId xmlns:a16="http://schemas.microsoft.com/office/drawing/2014/main" id="{CA5A5371-D0AA-6BEA-6E5D-C6C8071462A0}"/>
              </a:ext>
            </a:extLst>
          </p:cNvPr>
          <p:cNvPicPr>
            <a:picLocks noChangeAspect="1"/>
          </p:cNvPicPr>
          <p:nvPr/>
        </p:nvPicPr>
        <p:blipFill>
          <a:blip r:embed="rId4"/>
          <a:stretch>
            <a:fillRect/>
          </a:stretch>
        </p:blipFill>
        <p:spPr>
          <a:xfrm>
            <a:off x="6861252" y="3772190"/>
            <a:ext cx="4893152" cy="1374773"/>
          </a:xfrm>
          <a:prstGeom prst="rect">
            <a:avLst/>
          </a:prstGeom>
        </p:spPr>
      </p:pic>
      <p:pic>
        <p:nvPicPr>
          <p:cNvPr id="25" name="Picture 24">
            <a:extLst>
              <a:ext uri="{FF2B5EF4-FFF2-40B4-BE49-F238E27FC236}">
                <a16:creationId xmlns:a16="http://schemas.microsoft.com/office/drawing/2014/main" id="{E8C66450-7F05-090B-F8E5-0482A96EBBC6}"/>
              </a:ext>
            </a:extLst>
          </p:cNvPr>
          <p:cNvPicPr>
            <a:picLocks noChangeAspect="1"/>
          </p:cNvPicPr>
          <p:nvPr/>
        </p:nvPicPr>
        <p:blipFill>
          <a:blip r:embed="rId5"/>
          <a:stretch>
            <a:fillRect/>
          </a:stretch>
        </p:blipFill>
        <p:spPr>
          <a:xfrm>
            <a:off x="6861067" y="5145150"/>
            <a:ext cx="4893152" cy="1372945"/>
          </a:xfrm>
          <a:prstGeom prst="rect">
            <a:avLst/>
          </a:prstGeom>
        </p:spPr>
      </p:pic>
    </p:spTree>
    <p:extLst>
      <p:ext uri="{BB962C8B-B14F-4D97-AF65-F5344CB8AC3E}">
        <p14:creationId xmlns:p14="http://schemas.microsoft.com/office/powerpoint/2010/main" val="3076283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agram, text, line, plot&#10;&#10;Description automatically generated">
            <a:extLst>
              <a:ext uri="{FF2B5EF4-FFF2-40B4-BE49-F238E27FC236}">
                <a16:creationId xmlns:a16="http://schemas.microsoft.com/office/drawing/2014/main" id="{F21CE2FA-E580-014A-5C9B-66E52D90FE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700" y="0"/>
            <a:ext cx="9486900" cy="6083907"/>
          </a:xfrm>
          <a:prstGeom prst="rect">
            <a:avLst/>
          </a:prstGeom>
        </p:spPr>
      </p:pic>
      <p:sp>
        <p:nvSpPr>
          <p:cNvPr id="6" name="TextBox 5">
            <a:extLst>
              <a:ext uri="{FF2B5EF4-FFF2-40B4-BE49-F238E27FC236}">
                <a16:creationId xmlns:a16="http://schemas.microsoft.com/office/drawing/2014/main" id="{A794D8D5-278F-13B3-A158-AB2565E918A7}"/>
              </a:ext>
            </a:extLst>
          </p:cNvPr>
          <p:cNvSpPr txBox="1"/>
          <p:nvPr/>
        </p:nvSpPr>
        <p:spPr>
          <a:xfrm>
            <a:off x="1270000" y="6184900"/>
            <a:ext cx="10730823" cy="369332"/>
          </a:xfrm>
          <a:prstGeom prst="rect">
            <a:avLst/>
          </a:prstGeom>
          <a:noFill/>
        </p:spPr>
        <p:txBody>
          <a:bodyPr wrap="none" rtlCol="0">
            <a:spAutoFit/>
          </a:bodyPr>
          <a:lstStyle/>
          <a:p>
            <a:r>
              <a:rPr lang="en-US" dirty="0"/>
              <a:t>Threshold chart on red wine test data from winning PCA Model for small family-owned business</a:t>
            </a:r>
          </a:p>
        </p:txBody>
      </p:sp>
    </p:spTree>
    <p:extLst>
      <p:ext uri="{BB962C8B-B14F-4D97-AF65-F5344CB8AC3E}">
        <p14:creationId xmlns:p14="http://schemas.microsoft.com/office/powerpoint/2010/main" val="4070825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agram, plot, text, line&#10;&#10;Description automatically generated">
            <a:extLst>
              <a:ext uri="{FF2B5EF4-FFF2-40B4-BE49-F238E27FC236}">
                <a16:creationId xmlns:a16="http://schemas.microsoft.com/office/drawing/2014/main" id="{0E5058F2-1FA2-4B5F-10A6-F9145CA2F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00" y="-51382"/>
            <a:ext cx="9367404" cy="6071182"/>
          </a:xfrm>
          <a:prstGeom prst="rect">
            <a:avLst/>
          </a:prstGeom>
        </p:spPr>
      </p:pic>
      <p:sp>
        <p:nvSpPr>
          <p:cNvPr id="7" name="TextBox 6">
            <a:extLst>
              <a:ext uri="{FF2B5EF4-FFF2-40B4-BE49-F238E27FC236}">
                <a16:creationId xmlns:a16="http://schemas.microsoft.com/office/drawing/2014/main" id="{9119DB27-94C3-AFBA-EBD8-85E98DA4A36A}"/>
              </a:ext>
            </a:extLst>
          </p:cNvPr>
          <p:cNvSpPr txBox="1"/>
          <p:nvPr/>
        </p:nvSpPr>
        <p:spPr>
          <a:xfrm>
            <a:off x="1930400" y="6211669"/>
            <a:ext cx="9155070" cy="646331"/>
          </a:xfrm>
          <a:prstGeom prst="rect">
            <a:avLst/>
          </a:prstGeom>
          <a:noFill/>
        </p:spPr>
        <p:txBody>
          <a:bodyPr wrap="none" rtlCol="0">
            <a:spAutoFit/>
          </a:bodyPr>
          <a:lstStyle/>
          <a:p>
            <a:r>
              <a:rPr lang="en-US" dirty="0"/>
              <a:t>Threshold chart on white wine test data from winning GBT Model for large winery</a:t>
            </a:r>
          </a:p>
          <a:p>
            <a:endParaRPr lang="en-US" dirty="0"/>
          </a:p>
        </p:txBody>
      </p:sp>
    </p:spTree>
    <p:extLst>
      <p:ext uri="{BB962C8B-B14F-4D97-AF65-F5344CB8AC3E}">
        <p14:creationId xmlns:p14="http://schemas.microsoft.com/office/powerpoint/2010/main" val="2410167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DB88F-C7AB-5205-E86A-B94F0546215D}"/>
              </a:ext>
            </a:extLst>
          </p:cNvPr>
          <p:cNvSpPr>
            <a:spLocks noGrp="1"/>
          </p:cNvSpPr>
          <p:nvPr>
            <p:ph type="title"/>
          </p:nvPr>
        </p:nvSpPr>
        <p:spPr>
          <a:xfrm>
            <a:off x="2506755" y="186968"/>
            <a:ext cx="8911687" cy="1280890"/>
          </a:xfrm>
        </p:spPr>
        <p:txBody>
          <a:bodyPr/>
          <a:lstStyle/>
          <a:p>
            <a:r>
              <a:rPr lang="en-US" dirty="0"/>
              <a:t>Conclusion</a:t>
            </a:r>
          </a:p>
        </p:txBody>
      </p:sp>
      <p:sp>
        <p:nvSpPr>
          <p:cNvPr id="3" name="Content Placeholder 2">
            <a:extLst>
              <a:ext uri="{FF2B5EF4-FFF2-40B4-BE49-F238E27FC236}">
                <a16:creationId xmlns:a16="http://schemas.microsoft.com/office/drawing/2014/main" id="{F2159786-E039-41FB-6D64-99E5188A11BB}"/>
              </a:ext>
            </a:extLst>
          </p:cNvPr>
          <p:cNvSpPr>
            <a:spLocks noGrp="1"/>
          </p:cNvSpPr>
          <p:nvPr>
            <p:ph idx="1"/>
          </p:nvPr>
        </p:nvSpPr>
        <p:spPr>
          <a:xfrm>
            <a:off x="2057322" y="827413"/>
            <a:ext cx="8915400" cy="3777622"/>
          </a:xfrm>
        </p:spPr>
        <p:txBody>
          <a:bodyPr/>
          <a:lstStyle/>
          <a:p>
            <a:r>
              <a:rPr lang="en-US" dirty="0"/>
              <a:t>The dataset is made of many duplicates which have been classified as true duplicates and removed prior to modeling.</a:t>
            </a:r>
          </a:p>
          <a:p>
            <a:r>
              <a:rPr lang="en-US" dirty="0"/>
              <a:t>The red wines tend to have lower quality than the white wines.</a:t>
            </a:r>
          </a:p>
          <a:p>
            <a:r>
              <a:rPr lang="en-US" dirty="0"/>
              <a:t>Logistic Regression-based Models won for the small business thresholding while Gradient Boosted Tree Models won with large wineries.</a:t>
            </a:r>
          </a:p>
          <a:p>
            <a:r>
              <a:rPr lang="en-US" dirty="0"/>
              <a:t>The results of this analysis would be useful for owners of small family-owned wine shops looking to retain loyal high paying customers or R&amp;D departments at large wineries looking to maximize sales by reducing product recall. </a:t>
            </a:r>
          </a:p>
          <a:p>
            <a:pPr marL="0" indent="0">
              <a:buNone/>
            </a:pPr>
            <a:endParaRPr lang="en-US" dirty="0"/>
          </a:p>
        </p:txBody>
      </p:sp>
      <p:pic>
        <p:nvPicPr>
          <p:cNvPr id="4098" name="Picture 2" descr="Free Cartoon Trees Vectors">
            <a:extLst>
              <a:ext uri="{FF2B5EF4-FFF2-40B4-BE49-F238E27FC236}">
                <a16:creationId xmlns:a16="http://schemas.microsoft.com/office/drawing/2014/main" id="{F0726F6B-3927-CF7F-6FC1-76D3448604C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l="-118" t="-82" b="38328"/>
          <a:stretch/>
        </p:blipFill>
        <p:spPr bwMode="auto">
          <a:xfrm>
            <a:off x="6095582" y="3739296"/>
            <a:ext cx="5768581" cy="293173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Logistic Regression: Sigmoid Function and Threshold | by Mukesh Chaudhary |  Medium">
            <a:extLst>
              <a:ext uri="{FF2B5EF4-FFF2-40B4-BE49-F238E27FC236}">
                <a16:creationId xmlns:a16="http://schemas.microsoft.com/office/drawing/2014/main" id="{58803FDD-8389-CD6F-BE22-F5BB240C024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Texturizer/>
                    </a14:imgEffect>
                  </a14:imgLayer>
                </a14:imgProps>
              </a:ext>
              <a:ext uri="{28A0092B-C50C-407E-A947-70E740481C1C}">
                <a14:useLocalDpi xmlns:a14="http://schemas.microsoft.com/office/drawing/2010/main" val="0"/>
              </a:ext>
            </a:extLst>
          </a:blip>
          <a:srcRect l="1587" t="14657" r="427" b="1507"/>
          <a:stretch/>
        </p:blipFill>
        <p:spPr bwMode="auto">
          <a:xfrm>
            <a:off x="722544" y="3739296"/>
            <a:ext cx="5486400" cy="2931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61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53A69-E08C-F746-0638-BEAB6E7EC979}"/>
              </a:ext>
            </a:extLst>
          </p:cNvPr>
          <p:cNvSpPr>
            <a:spLocks noGrp="1"/>
          </p:cNvSpPr>
          <p:nvPr>
            <p:ph type="title"/>
          </p:nvPr>
        </p:nvSpPr>
        <p:spPr/>
        <p:txBody>
          <a:bodyPr/>
          <a:lstStyle/>
          <a:p>
            <a:r>
              <a:rPr lang="en-US" dirty="0"/>
              <a:t>Ideas for Future Research</a:t>
            </a:r>
          </a:p>
        </p:txBody>
      </p:sp>
      <p:sp>
        <p:nvSpPr>
          <p:cNvPr id="6" name="TextBox 5">
            <a:extLst>
              <a:ext uri="{FF2B5EF4-FFF2-40B4-BE49-F238E27FC236}">
                <a16:creationId xmlns:a16="http://schemas.microsoft.com/office/drawing/2014/main" id="{1A85E424-0C67-EF61-BEC4-B7CB5E6AC78A}"/>
              </a:ext>
            </a:extLst>
          </p:cNvPr>
          <p:cNvSpPr txBox="1"/>
          <p:nvPr/>
        </p:nvSpPr>
        <p:spPr>
          <a:xfrm>
            <a:off x="2105637" y="1720334"/>
            <a:ext cx="4738798" cy="369332"/>
          </a:xfrm>
          <a:prstGeom prst="rect">
            <a:avLst/>
          </a:prstGeom>
          <a:noFill/>
        </p:spPr>
        <p:txBody>
          <a:bodyPr wrap="none" rtlCol="0">
            <a:spAutoFit/>
          </a:bodyPr>
          <a:lstStyle/>
          <a:p>
            <a:r>
              <a:rPr lang="en-US" b="1" dirty="0"/>
              <a:t>Apply New Machine Learning Algorithms</a:t>
            </a:r>
          </a:p>
        </p:txBody>
      </p:sp>
      <p:sp>
        <p:nvSpPr>
          <p:cNvPr id="7" name="Flowchart: Process 6">
            <a:extLst>
              <a:ext uri="{FF2B5EF4-FFF2-40B4-BE49-F238E27FC236}">
                <a16:creationId xmlns:a16="http://schemas.microsoft.com/office/drawing/2014/main" id="{E6BC22BF-57ED-CF32-CFFE-E281A098C128}"/>
              </a:ext>
            </a:extLst>
          </p:cNvPr>
          <p:cNvSpPr/>
          <p:nvPr/>
        </p:nvSpPr>
        <p:spPr>
          <a:xfrm>
            <a:off x="2180646" y="2115363"/>
            <a:ext cx="4588779" cy="627838"/>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Neural Nets</a:t>
            </a:r>
          </a:p>
          <a:p>
            <a:r>
              <a:rPr lang="en-US" dirty="0">
                <a:solidFill>
                  <a:schemeClr val="tx1"/>
                </a:solidFill>
              </a:rPr>
              <a:t>• Support Vector Machines</a:t>
            </a:r>
          </a:p>
        </p:txBody>
      </p:sp>
      <p:sp>
        <p:nvSpPr>
          <p:cNvPr id="8" name="Flowchart: Process 7">
            <a:extLst>
              <a:ext uri="{FF2B5EF4-FFF2-40B4-BE49-F238E27FC236}">
                <a16:creationId xmlns:a16="http://schemas.microsoft.com/office/drawing/2014/main" id="{E5186E28-D3A8-1FC5-A3DB-37FB693D3BA1}"/>
              </a:ext>
            </a:extLst>
          </p:cNvPr>
          <p:cNvSpPr/>
          <p:nvPr/>
        </p:nvSpPr>
        <p:spPr>
          <a:xfrm>
            <a:off x="2180645" y="3308804"/>
            <a:ext cx="4588779" cy="1657479"/>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Wine Color</a:t>
            </a:r>
          </a:p>
          <a:p>
            <a:r>
              <a:rPr lang="en-US" dirty="0">
                <a:solidFill>
                  <a:schemeClr val="tx1"/>
                </a:solidFill>
              </a:rPr>
              <a:t>• Wine Price</a:t>
            </a:r>
          </a:p>
          <a:p>
            <a:r>
              <a:rPr lang="en-US" dirty="0">
                <a:solidFill>
                  <a:schemeClr val="tx1"/>
                </a:solidFill>
              </a:rPr>
              <a:t>• Wine Name</a:t>
            </a:r>
          </a:p>
          <a:p>
            <a:r>
              <a:rPr lang="en-US" dirty="0">
                <a:solidFill>
                  <a:schemeClr val="tx1"/>
                </a:solidFill>
              </a:rPr>
              <a:t>• Carbonic Acid Levels (carbonation)</a:t>
            </a:r>
          </a:p>
          <a:p>
            <a:r>
              <a:rPr lang="en-US" dirty="0">
                <a:solidFill>
                  <a:schemeClr val="tx1"/>
                </a:solidFill>
              </a:rPr>
              <a:t>• Cask or Bottle Fermented</a:t>
            </a:r>
          </a:p>
        </p:txBody>
      </p:sp>
      <p:sp>
        <p:nvSpPr>
          <p:cNvPr id="9" name="TextBox 8">
            <a:extLst>
              <a:ext uri="{FF2B5EF4-FFF2-40B4-BE49-F238E27FC236}">
                <a16:creationId xmlns:a16="http://schemas.microsoft.com/office/drawing/2014/main" id="{2753C0F4-4410-9750-928D-B8CE6D0A01C1}"/>
              </a:ext>
            </a:extLst>
          </p:cNvPr>
          <p:cNvSpPr txBox="1"/>
          <p:nvPr/>
        </p:nvSpPr>
        <p:spPr>
          <a:xfrm>
            <a:off x="2105635" y="2939472"/>
            <a:ext cx="2932213" cy="369332"/>
          </a:xfrm>
          <a:prstGeom prst="rect">
            <a:avLst/>
          </a:prstGeom>
          <a:noFill/>
        </p:spPr>
        <p:txBody>
          <a:bodyPr wrap="none" rtlCol="0">
            <a:spAutoFit/>
          </a:bodyPr>
          <a:lstStyle/>
          <a:p>
            <a:r>
              <a:rPr lang="en-US" b="1" dirty="0"/>
              <a:t>Acquired More Features</a:t>
            </a:r>
          </a:p>
        </p:txBody>
      </p:sp>
      <p:sp>
        <p:nvSpPr>
          <p:cNvPr id="10" name="TextBox 9">
            <a:extLst>
              <a:ext uri="{FF2B5EF4-FFF2-40B4-BE49-F238E27FC236}">
                <a16:creationId xmlns:a16="http://schemas.microsoft.com/office/drawing/2014/main" id="{AD955B81-5282-DB15-D473-77B1530E9BEF}"/>
              </a:ext>
            </a:extLst>
          </p:cNvPr>
          <p:cNvSpPr txBox="1"/>
          <p:nvPr/>
        </p:nvSpPr>
        <p:spPr>
          <a:xfrm>
            <a:off x="2105635" y="5029511"/>
            <a:ext cx="3118161" cy="369332"/>
          </a:xfrm>
          <a:prstGeom prst="rect">
            <a:avLst/>
          </a:prstGeom>
          <a:noFill/>
        </p:spPr>
        <p:txBody>
          <a:bodyPr wrap="none" rtlCol="0">
            <a:spAutoFit/>
          </a:bodyPr>
          <a:lstStyle/>
          <a:p>
            <a:r>
              <a:rPr lang="en-US" b="1" dirty="0"/>
              <a:t>Adjust Optimization Metric</a:t>
            </a:r>
          </a:p>
        </p:txBody>
      </p:sp>
      <p:sp>
        <p:nvSpPr>
          <p:cNvPr id="11" name="Flowchart: Process 10">
            <a:extLst>
              <a:ext uri="{FF2B5EF4-FFF2-40B4-BE49-F238E27FC236}">
                <a16:creationId xmlns:a16="http://schemas.microsoft.com/office/drawing/2014/main" id="{ED38C97A-ACFC-5170-1149-86602CF8936E}"/>
              </a:ext>
            </a:extLst>
          </p:cNvPr>
          <p:cNvSpPr/>
          <p:nvPr/>
        </p:nvSpPr>
        <p:spPr>
          <a:xfrm>
            <a:off x="2180644" y="5515140"/>
            <a:ext cx="4588779" cy="71875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Target regression on wine price instead of classification of wine quality</a:t>
            </a:r>
          </a:p>
        </p:txBody>
      </p:sp>
      <p:sp>
        <p:nvSpPr>
          <p:cNvPr id="12" name="TextBox 11">
            <a:extLst>
              <a:ext uri="{FF2B5EF4-FFF2-40B4-BE49-F238E27FC236}">
                <a16:creationId xmlns:a16="http://schemas.microsoft.com/office/drawing/2014/main" id="{797E41C5-53BA-2D7B-5B52-D244096A9A4E}"/>
              </a:ext>
            </a:extLst>
          </p:cNvPr>
          <p:cNvSpPr txBox="1"/>
          <p:nvPr/>
        </p:nvSpPr>
        <p:spPr>
          <a:xfrm>
            <a:off x="7176344" y="1704147"/>
            <a:ext cx="4845461" cy="369332"/>
          </a:xfrm>
          <a:prstGeom prst="rect">
            <a:avLst/>
          </a:prstGeom>
          <a:noFill/>
        </p:spPr>
        <p:txBody>
          <a:bodyPr wrap="square" rtlCol="0">
            <a:spAutoFit/>
          </a:bodyPr>
          <a:lstStyle/>
          <a:p>
            <a:r>
              <a:rPr lang="en-US" b="1" dirty="0"/>
              <a:t>More Robust Labeling of Sensory Data</a:t>
            </a:r>
          </a:p>
        </p:txBody>
      </p:sp>
      <p:sp>
        <p:nvSpPr>
          <p:cNvPr id="13" name="Flowchart: Process 12">
            <a:extLst>
              <a:ext uri="{FF2B5EF4-FFF2-40B4-BE49-F238E27FC236}">
                <a16:creationId xmlns:a16="http://schemas.microsoft.com/office/drawing/2014/main" id="{9E0CC273-CE7E-A0F4-3363-598EB99E99DC}"/>
              </a:ext>
            </a:extLst>
          </p:cNvPr>
          <p:cNvSpPr/>
          <p:nvPr/>
        </p:nvSpPr>
        <p:spPr>
          <a:xfrm>
            <a:off x="7274779" y="2089667"/>
            <a:ext cx="4588779" cy="1219138"/>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Wine quality pulled from the median of more than 3 tasters, possibly from different regions or from markets with different palettes</a:t>
            </a:r>
          </a:p>
        </p:txBody>
      </p:sp>
      <p:sp>
        <p:nvSpPr>
          <p:cNvPr id="14" name="TextBox 13">
            <a:extLst>
              <a:ext uri="{FF2B5EF4-FFF2-40B4-BE49-F238E27FC236}">
                <a16:creationId xmlns:a16="http://schemas.microsoft.com/office/drawing/2014/main" id="{E4243BCF-05AA-F8E2-008D-8D6C177BFA7F}"/>
              </a:ext>
            </a:extLst>
          </p:cNvPr>
          <p:cNvSpPr txBox="1"/>
          <p:nvPr/>
        </p:nvSpPr>
        <p:spPr>
          <a:xfrm>
            <a:off x="7176344" y="3457910"/>
            <a:ext cx="4845461" cy="369332"/>
          </a:xfrm>
          <a:prstGeom prst="rect">
            <a:avLst/>
          </a:prstGeom>
          <a:noFill/>
        </p:spPr>
        <p:txBody>
          <a:bodyPr wrap="square" rtlCol="0">
            <a:spAutoFit/>
          </a:bodyPr>
          <a:lstStyle/>
          <a:p>
            <a:r>
              <a:rPr lang="en-US" b="1" dirty="0"/>
              <a:t>Focus on Improving Red Wines</a:t>
            </a:r>
          </a:p>
        </p:txBody>
      </p:sp>
      <p:sp>
        <p:nvSpPr>
          <p:cNvPr id="15" name="Flowchart: Process 14">
            <a:extLst>
              <a:ext uri="{FF2B5EF4-FFF2-40B4-BE49-F238E27FC236}">
                <a16:creationId xmlns:a16="http://schemas.microsoft.com/office/drawing/2014/main" id="{27E459D0-10C1-2B27-F2F2-40C1909F68A7}"/>
              </a:ext>
            </a:extLst>
          </p:cNvPr>
          <p:cNvSpPr/>
          <p:nvPr/>
        </p:nvSpPr>
        <p:spPr>
          <a:xfrm>
            <a:off x="7274778" y="3934715"/>
            <a:ext cx="4588779" cy="1276958"/>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White wine had proportionally 30% more high quality wines than the red wine data. Efforts could be directed to improving red wine performance. </a:t>
            </a:r>
          </a:p>
        </p:txBody>
      </p:sp>
    </p:spTree>
    <p:extLst>
      <p:ext uri="{BB962C8B-B14F-4D97-AF65-F5344CB8AC3E}">
        <p14:creationId xmlns:p14="http://schemas.microsoft.com/office/powerpoint/2010/main" val="1016336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Chardonnay">
            <a:extLst>
              <a:ext uri="{FF2B5EF4-FFF2-40B4-BE49-F238E27FC236}">
                <a16:creationId xmlns:a16="http://schemas.microsoft.com/office/drawing/2014/main" id="{190D42BA-9E88-8344-49AD-51AABD15B65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Lst>
          </a:blip>
          <a:srcRect/>
          <a:stretch>
            <a:fillRect/>
          </a:stretch>
        </p:blipFill>
        <p:spPr bwMode="auto">
          <a:xfrm>
            <a:off x="1414463" y="0"/>
            <a:ext cx="9363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9771D1F-9295-1213-5702-CF58F014A586}"/>
              </a:ext>
            </a:extLst>
          </p:cNvPr>
          <p:cNvSpPr>
            <a:spLocks noGrp="1"/>
          </p:cNvSpPr>
          <p:nvPr>
            <p:ph type="title"/>
          </p:nvPr>
        </p:nvSpPr>
        <p:spPr>
          <a:xfrm>
            <a:off x="1640156" y="333557"/>
            <a:ext cx="8911687" cy="1280890"/>
          </a:xfrm>
        </p:spPr>
        <p:txBody>
          <a:bodyPr/>
          <a:lstStyle/>
          <a:p>
            <a:pPr algn="ctr"/>
            <a:r>
              <a:rPr lang="en-US" b="1" dirty="0">
                <a:ln w="22225">
                  <a:solidFill>
                    <a:schemeClr val="accent1">
                      <a:lumMod val="50000"/>
                    </a:schemeClr>
                  </a:solidFill>
                  <a:prstDash val="solid"/>
                </a:ln>
                <a:solidFill>
                  <a:schemeClr val="accent2">
                    <a:lumMod val="40000"/>
                    <a:lumOff val="60000"/>
                  </a:schemeClr>
                </a:solidFill>
              </a:rPr>
              <a:t>Cheers!</a:t>
            </a:r>
          </a:p>
        </p:txBody>
      </p:sp>
    </p:spTree>
    <p:extLst>
      <p:ext uri="{BB962C8B-B14F-4D97-AF65-F5344CB8AC3E}">
        <p14:creationId xmlns:p14="http://schemas.microsoft.com/office/powerpoint/2010/main" val="2010581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choose the best red wine (with video) - Vincarta">
            <a:extLst>
              <a:ext uri="{FF2B5EF4-FFF2-40B4-BE49-F238E27FC236}">
                <a16:creationId xmlns:a16="http://schemas.microsoft.com/office/drawing/2014/main" id="{65A55D99-DE51-F337-7C83-5B968957870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1895912" y="-3942"/>
            <a:ext cx="10296088" cy="68619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A866FC-345F-C3B1-578D-C5ECF7BB7683}"/>
              </a:ext>
            </a:extLst>
          </p:cNvPr>
          <p:cNvSpPr>
            <a:spLocks noGrp="1"/>
          </p:cNvSpPr>
          <p:nvPr>
            <p:ph type="title"/>
          </p:nvPr>
        </p:nvSpPr>
        <p:spPr>
          <a:xfrm>
            <a:off x="2583042" y="1214613"/>
            <a:ext cx="8911687" cy="1280890"/>
          </a:xfrm>
        </p:spPr>
        <p:txBody>
          <a:bodyPr/>
          <a:lstStyle/>
          <a:p>
            <a:r>
              <a:rPr lang="en-US" b="1" dirty="0">
                <a:ln>
                  <a:solidFill>
                    <a:schemeClr val="tx1"/>
                  </a:solidFill>
                </a:ln>
                <a:solidFill>
                  <a:schemeClr val="bg1"/>
                </a:solidFill>
              </a:rPr>
              <a:t>The Problem:</a:t>
            </a:r>
          </a:p>
        </p:txBody>
      </p:sp>
      <p:sp>
        <p:nvSpPr>
          <p:cNvPr id="3" name="Content Placeholder 2">
            <a:extLst>
              <a:ext uri="{FF2B5EF4-FFF2-40B4-BE49-F238E27FC236}">
                <a16:creationId xmlns:a16="http://schemas.microsoft.com/office/drawing/2014/main" id="{8FCD3F30-42E5-A623-9943-1DEB115F3B86}"/>
              </a:ext>
            </a:extLst>
          </p:cNvPr>
          <p:cNvSpPr>
            <a:spLocks noGrp="1"/>
          </p:cNvSpPr>
          <p:nvPr>
            <p:ph idx="1"/>
          </p:nvPr>
        </p:nvSpPr>
        <p:spPr>
          <a:xfrm>
            <a:off x="2438210" y="1781262"/>
            <a:ext cx="8915400" cy="3777622"/>
          </a:xfrm>
        </p:spPr>
        <p:txBody>
          <a:bodyPr/>
          <a:lstStyle/>
          <a:p>
            <a:r>
              <a:rPr lang="en-US" dirty="0">
                <a:solidFill>
                  <a:schemeClr val="bg1"/>
                </a:solidFill>
              </a:rPr>
              <a:t>Wine quality is difficult to quantify </a:t>
            </a:r>
          </a:p>
          <a:p>
            <a:r>
              <a:rPr lang="en-US" dirty="0">
                <a:solidFill>
                  <a:schemeClr val="bg1"/>
                </a:solidFill>
              </a:rPr>
              <a:t>Human tasting is currently the main way of distinguishing wine quality</a:t>
            </a:r>
          </a:p>
          <a:p>
            <a:r>
              <a:rPr lang="en-US" dirty="0">
                <a:solidFill>
                  <a:schemeClr val="bg1"/>
                </a:solidFill>
              </a:rPr>
              <a:t>Inconsistent and prone to bias </a:t>
            </a:r>
          </a:p>
        </p:txBody>
      </p:sp>
      <p:sp>
        <p:nvSpPr>
          <p:cNvPr id="4" name="TextBox 3">
            <a:extLst>
              <a:ext uri="{FF2B5EF4-FFF2-40B4-BE49-F238E27FC236}">
                <a16:creationId xmlns:a16="http://schemas.microsoft.com/office/drawing/2014/main" id="{A59AD5F7-78D4-F159-B481-46AA7EA54254}"/>
              </a:ext>
            </a:extLst>
          </p:cNvPr>
          <p:cNvSpPr txBox="1"/>
          <p:nvPr/>
        </p:nvSpPr>
        <p:spPr>
          <a:xfrm>
            <a:off x="2750638" y="3427029"/>
            <a:ext cx="9723601" cy="1200329"/>
          </a:xfrm>
          <a:prstGeom prst="rect">
            <a:avLst/>
          </a:prstGeom>
          <a:noFill/>
        </p:spPr>
        <p:txBody>
          <a:bodyPr wrap="square" rtlCol="0">
            <a:spAutoFit/>
          </a:bodyPr>
          <a:lstStyle/>
          <a:p>
            <a:r>
              <a:rPr lang="en-US" dirty="0">
                <a:solidFill>
                  <a:schemeClr val="bg1"/>
                </a:solidFill>
              </a:rPr>
              <a:t>Is it possible to accurately model </a:t>
            </a:r>
          </a:p>
          <a:p>
            <a:r>
              <a:rPr lang="en-US" dirty="0">
                <a:solidFill>
                  <a:schemeClr val="bg1"/>
                </a:solidFill>
              </a:rPr>
              <a:t>wine quality based on physiochemical </a:t>
            </a:r>
          </a:p>
          <a:p>
            <a:r>
              <a:rPr lang="en-US" dirty="0">
                <a:solidFill>
                  <a:schemeClr val="bg1"/>
                </a:solidFill>
              </a:rPr>
              <a:t>properties of the wine?</a:t>
            </a:r>
          </a:p>
          <a:p>
            <a:endParaRPr lang="en-US" dirty="0"/>
          </a:p>
        </p:txBody>
      </p:sp>
    </p:spTree>
    <p:extLst>
      <p:ext uri="{BB962C8B-B14F-4D97-AF65-F5344CB8AC3E}">
        <p14:creationId xmlns:p14="http://schemas.microsoft.com/office/powerpoint/2010/main" val="3640162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3ED30FF-77A8-F402-0B2D-92F23E6A8545}"/>
              </a:ext>
            </a:extLst>
          </p:cNvPr>
          <p:cNvPicPr>
            <a:picLocks noChangeAspect="1" noChangeArrowheads="1"/>
          </p:cNvPicPr>
          <p:nvPr/>
        </p:nvPicPr>
        <p:blipFill rotWithShape="1">
          <a:blip r:embed="rId2">
            <a:alphaModFix/>
            <a:extLst>
              <a:ext uri="{BEBA8EAE-BF5A-486C-A8C5-ECC9F3942E4B}">
                <a14:imgProps xmlns:a14="http://schemas.microsoft.com/office/drawing/2010/main">
                  <a14:imgLayer r:embed="rId3">
                    <a14:imgEffect>
                      <a14:artisticCutout/>
                    </a14:imgEffect>
                    <a14:imgEffect>
                      <a14:colorTemperature colorTemp="11200"/>
                    </a14:imgEffect>
                    <a14:imgEffect>
                      <a14:brightnessContrast bright="-40000" contrast="20000"/>
                    </a14:imgEffect>
                  </a14:imgLayer>
                </a14:imgProps>
              </a:ext>
              <a:ext uri="{28A0092B-C50C-407E-A947-70E740481C1C}">
                <a14:useLocalDpi xmlns:a14="http://schemas.microsoft.com/office/drawing/2010/main" val="0"/>
              </a:ext>
            </a:extLst>
          </a:blip>
          <a:srcRect l="-7563" t="833" r="7563" b="-4780"/>
          <a:stretch/>
        </p:blipFill>
        <p:spPr bwMode="auto">
          <a:xfrm>
            <a:off x="984738" y="-6096"/>
            <a:ext cx="11195070" cy="722376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72BEBFD-F68C-B758-FA0E-62223314CE53}"/>
              </a:ext>
            </a:extLst>
          </p:cNvPr>
          <p:cNvSpPr>
            <a:spLocks noGrp="1"/>
          </p:cNvSpPr>
          <p:nvPr>
            <p:ph idx="1"/>
          </p:nvPr>
        </p:nvSpPr>
        <p:spPr>
          <a:xfrm>
            <a:off x="2291862" y="2215945"/>
            <a:ext cx="8915400" cy="3777622"/>
          </a:xfrm>
        </p:spPr>
        <p:txBody>
          <a:bodyPr/>
          <a:lstStyle/>
          <a:p>
            <a:pPr marL="0" indent="0">
              <a:buNone/>
            </a:pPr>
            <a:r>
              <a:rPr lang="en-US" b="1" dirty="0">
                <a:ln>
                  <a:solidFill>
                    <a:schemeClr val="tx1"/>
                  </a:solidFill>
                </a:ln>
                <a:solidFill>
                  <a:schemeClr val="bg1"/>
                </a:solidFill>
              </a:rPr>
              <a:t>• A small business like this receives most of their revenue from individuals willing to pay top dollar for high quality wines. </a:t>
            </a:r>
          </a:p>
          <a:p>
            <a:pPr marL="0" indent="0">
              <a:buNone/>
            </a:pPr>
            <a:r>
              <a:rPr lang="en-US" b="1" dirty="0">
                <a:ln>
                  <a:solidFill>
                    <a:schemeClr val="tx1"/>
                  </a:solidFill>
                </a:ln>
                <a:solidFill>
                  <a:schemeClr val="bg1"/>
                </a:solidFill>
              </a:rPr>
              <a:t>• In order to retain their clientele, this business must make certain that the wines they sell are always of top quality. One bad wine could mean losing years of future profits. </a:t>
            </a:r>
          </a:p>
          <a:p>
            <a:pPr marL="0" indent="0">
              <a:buNone/>
            </a:pPr>
            <a:r>
              <a:rPr lang="en-US" b="1" dirty="0">
                <a:ln>
                  <a:solidFill>
                    <a:schemeClr val="tx1"/>
                  </a:solidFill>
                </a:ln>
                <a:solidFill>
                  <a:schemeClr val="bg1"/>
                </a:solidFill>
              </a:rPr>
              <a:t>• A business like this would be interested in a model that has high precision, that is to ensure that of all the wines labeled high quality, an overwhelming majority are truly high quality thus minimizing the chance that a loyal customer would receive a low-quality wine.</a:t>
            </a:r>
          </a:p>
        </p:txBody>
      </p:sp>
      <p:sp>
        <p:nvSpPr>
          <p:cNvPr id="2" name="Title 1">
            <a:extLst>
              <a:ext uri="{FF2B5EF4-FFF2-40B4-BE49-F238E27FC236}">
                <a16:creationId xmlns:a16="http://schemas.microsoft.com/office/drawing/2014/main" id="{46DF851E-EE35-BF53-FB03-BBDBAAF2122D}"/>
              </a:ext>
            </a:extLst>
          </p:cNvPr>
          <p:cNvSpPr>
            <a:spLocks noGrp="1"/>
          </p:cNvSpPr>
          <p:nvPr>
            <p:ph type="title"/>
          </p:nvPr>
        </p:nvSpPr>
        <p:spPr>
          <a:xfrm>
            <a:off x="2142607" y="938209"/>
            <a:ext cx="10037201" cy="1280890"/>
          </a:xfrm>
        </p:spPr>
        <p:txBody>
          <a:bodyPr/>
          <a:lstStyle/>
          <a:p>
            <a:r>
              <a:rPr lang="en-US" b="1" dirty="0">
                <a:ln w="12700">
                  <a:solidFill>
                    <a:schemeClr val="tx1"/>
                  </a:solidFill>
                </a:ln>
                <a:solidFill>
                  <a:schemeClr val="bg1"/>
                </a:solidFill>
              </a:rPr>
              <a:t>Business Case I: Small Family-Owned Winery</a:t>
            </a:r>
          </a:p>
        </p:txBody>
      </p:sp>
    </p:spTree>
    <p:extLst>
      <p:ext uri="{BB962C8B-B14F-4D97-AF65-F5344CB8AC3E}">
        <p14:creationId xmlns:p14="http://schemas.microsoft.com/office/powerpoint/2010/main" val="2595741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a:extLst>
              <a:ext uri="{FF2B5EF4-FFF2-40B4-BE49-F238E27FC236}">
                <a16:creationId xmlns:a16="http://schemas.microsoft.com/office/drawing/2014/main" id="{78C22966-3E41-0F21-0F6D-4AC34DEC7A7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utout/>
                    </a14:imgEffect>
                    <a14:imgEffect>
                      <a14:colorTemperature colorTemp="112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917430" y="5144"/>
            <a:ext cx="10265143" cy="68434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57927D7-FC93-5C47-603B-996ED61AFB77}"/>
              </a:ext>
            </a:extLst>
          </p:cNvPr>
          <p:cNvSpPr>
            <a:spLocks noGrp="1"/>
          </p:cNvSpPr>
          <p:nvPr>
            <p:ph type="title"/>
          </p:nvPr>
        </p:nvSpPr>
        <p:spPr>
          <a:xfrm>
            <a:off x="2033030" y="1295771"/>
            <a:ext cx="8911687" cy="1280890"/>
          </a:xfrm>
        </p:spPr>
        <p:txBody>
          <a:bodyPr/>
          <a:lstStyle/>
          <a:p>
            <a:r>
              <a:rPr lang="en-US" b="1" dirty="0">
                <a:ln>
                  <a:solidFill>
                    <a:schemeClr val="tx1"/>
                  </a:solidFill>
                </a:ln>
                <a:solidFill>
                  <a:schemeClr val="bg1"/>
                </a:solidFill>
              </a:rPr>
              <a:t>Business Case II: Large Winery</a:t>
            </a:r>
          </a:p>
        </p:txBody>
      </p:sp>
      <p:sp>
        <p:nvSpPr>
          <p:cNvPr id="3" name="Content Placeholder 2">
            <a:extLst>
              <a:ext uri="{FF2B5EF4-FFF2-40B4-BE49-F238E27FC236}">
                <a16:creationId xmlns:a16="http://schemas.microsoft.com/office/drawing/2014/main" id="{02FA1E15-7C81-64A5-9A87-79700DD39338}"/>
              </a:ext>
            </a:extLst>
          </p:cNvPr>
          <p:cNvSpPr>
            <a:spLocks noGrp="1"/>
          </p:cNvSpPr>
          <p:nvPr>
            <p:ph idx="1"/>
          </p:nvPr>
        </p:nvSpPr>
        <p:spPr>
          <a:xfrm>
            <a:off x="2144917" y="2167011"/>
            <a:ext cx="8915400" cy="3777622"/>
          </a:xfrm>
        </p:spPr>
        <p:txBody>
          <a:bodyPr/>
          <a:lstStyle/>
          <a:p>
            <a:pPr marL="0" indent="0">
              <a:buNone/>
            </a:pPr>
            <a:r>
              <a:rPr lang="en-US" b="1" dirty="0">
                <a:ln>
                  <a:solidFill>
                    <a:schemeClr val="tx1"/>
                  </a:solidFill>
                </a:ln>
                <a:solidFill>
                  <a:schemeClr val="bg1"/>
                </a:solidFill>
              </a:rPr>
              <a:t>• A large winery would supply wines in boxes of 6 to retailers such as Costco or Walmart. As such, they are okay if not all the wines in the boxes are of the highest quality. From internal focus group tests, they have found out that consumers buying wine in bulk are okay with some of the wines being of lower quality because of the already cheap prices. </a:t>
            </a:r>
          </a:p>
          <a:p>
            <a:pPr marL="0" indent="0">
              <a:buNone/>
            </a:pPr>
            <a:r>
              <a:rPr lang="en-US" b="1" dirty="0">
                <a:ln>
                  <a:solidFill>
                    <a:schemeClr val="tx1"/>
                  </a:solidFill>
                </a:ln>
                <a:solidFill>
                  <a:schemeClr val="bg1"/>
                </a:solidFill>
              </a:rPr>
              <a:t>• In order to not waste lower quality wines, they purposely package some lower quality wines with higher quality wines instead of getting rid of all low-quality inventory. </a:t>
            </a:r>
          </a:p>
          <a:p>
            <a:pPr marL="0" indent="0">
              <a:buNone/>
            </a:pPr>
            <a:r>
              <a:rPr lang="en-US" b="1" dirty="0">
                <a:ln>
                  <a:solidFill>
                    <a:schemeClr val="tx1"/>
                  </a:solidFill>
                </a:ln>
                <a:solidFill>
                  <a:schemeClr val="bg1"/>
                </a:solidFill>
              </a:rPr>
              <a:t>• A business like this would be okay with a model that has lower precision, that is to ensure that of all the wines labeled high quality, a moderate fraction are truly high quality allowing less production loss due to rejected products. </a:t>
            </a:r>
          </a:p>
        </p:txBody>
      </p:sp>
    </p:spTree>
    <p:extLst>
      <p:ext uri="{BB962C8B-B14F-4D97-AF65-F5344CB8AC3E}">
        <p14:creationId xmlns:p14="http://schemas.microsoft.com/office/powerpoint/2010/main" val="2253271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1902F-1C08-8020-EDEB-6C9A9C06D3DA}"/>
              </a:ext>
            </a:extLst>
          </p:cNvPr>
          <p:cNvSpPr>
            <a:spLocks noGrp="1"/>
          </p:cNvSpPr>
          <p:nvPr>
            <p:ph type="title"/>
          </p:nvPr>
        </p:nvSpPr>
        <p:spPr/>
        <p:txBody>
          <a:bodyPr/>
          <a:lstStyle/>
          <a:p>
            <a:r>
              <a:rPr lang="en-US" dirty="0"/>
              <a:t>Data Information</a:t>
            </a:r>
          </a:p>
        </p:txBody>
      </p:sp>
      <p:pic>
        <p:nvPicPr>
          <p:cNvPr id="5" name="Picture 4" descr="A picture containing calendar&#10;&#10;Description automatically generated">
            <a:extLst>
              <a:ext uri="{FF2B5EF4-FFF2-40B4-BE49-F238E27FC236}">
                <a16:creationId xmlns:a16="http://schemas.microsoft.com/office/drawing/2014/main" id="{2CDD914F-ABC8-5FFE-8E90-87C71F05B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2372" y="624110"/>
            <a:ext cx="5339627" cy="5898205"/>
          </a:xfrm>
          <a:prstGeom prst="rect">
            <a:avLst/>
          </a:prstGeom>
        </p:spPr>
      </p:pic>
      <p:sp>
        <p:nvSpPr>
          <p:cNvPr id="6" name="TextBox 5">
            <a:extLst>
              <a:ext uri="{FF2B5EF4-FFF2-40B4-BE49-F238E27FC236}">
                <a16:creationId xmlns:a16="http://schemas.microsoft.com/office/drawing/2014/main" id="{CC277F7C-1825-E102-C13A-6DBA4749D803}"/>
              </a:ext>
            </a:extLst>
          </p:cNvPr>
          <p:cNvSpPr txBox="1"/>
          <p:nvPr/>
        </p:nvSpPr>
        <p:spPr>
          <a:xfrm>
            <a:off x="1905538" y="1816046"/>
            <a:ext cx="4307520" cy="3693319"/>
          </a:xfrm>
          <a:prstGeom prst="rect">
            <a:avLst/>
          </a:prstGeom>
          <a:noFill/>
        </p:spPr>
        <p:txBody>
          <a:bodyPr wrap="square" rtlCol="0">
            <a:spAutoFit/>
          </a:bodyPr>
          <a:lstStyle/>
          <a:p>
            <a:r>
              <a:rPr lang="en-US" dirty="0"/>
              <a:t>• Source University of Minho, Viticulture Commission of the Vinho Verde region (CVRVV)</a:t>
            </a:r>
          </a:p>
          <a:p>
            <a:r>
              <a:rPr lang="en-US" dirty="0"/>
              <a:t>•Each row contains a wine sample</a:t>
            </a:r>
          </a:p>
          <a:p>
            <a:r>
              <a:rPr lang="en-US" dirty="0"/>
              <a:t>• Contains two data sets</a:t>
            </a:r>
          </a:p>
          <a:p>
            <a:r>
              <a:rPr lang="en-US" dirty="0"/>
              <a:t>	• Red wine 1599 samples</a:t>
            </a:r>
          </a:p>
          <a:p>
            <a:r>
              <a:rPr lang="en-US" dirty="0"/>
              <a:t>	• White wine 4898 samples</a:t>
            </a:r>
          </a:p>
          <a:p>
            <a:r>
              <a:rPr lang="en-US" dirty="0"/>
              <a:t>• 11 feature columns 1 class label column</a:t>
            </a:r>
          </a:p>
          <a:p>
            <a:r>
              <a:rPr lang="en-US" dirty="0"/>
              <a:t>• Class labels are a quality rating from 0-10 based off the median value of at least 3 wine experts</a:t>
            </a:r>
          </a:p>
          <a:p>
            <a:r>
              <a:rPr lang="en-US" dirty="0"/>
              <a:t>• CSV format</a:t>
            </a:r>
          </a:p>
        </p:txBody>
      </p:sp>
    </p:spTree>
    <p:extLst>
      <p:ext uri="{BB962C8B-B14F-4D97-AF65-F5344CB8AC3E}">
        <p14:creationId xmlns:p14="http://schemas.microsoft.com/office/powerpoint/2010/main" val="1460956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2DEF6-59B8-2EE0-BBE3-9508378CDBF6}"/>
              </a:ext>
            </a:extLst>
          </p:cNvPr>
          <p:cNvSpPr>
            <a:spLocks noGrp="1"/>
          </p:cNvSpPr>
          <p:nvPr>
            <p:ph type="title"/>
          </p:nvPr>
        </p:nvSpPr>
        <p:spPr>
          <a:xfrm>
            <a:off x="2589212" y="155127"/>
            <a:ext cx="8911687" cy="1280890"/>
          </a:xfrm>
        </p:spPr>
        <p:txBody>
          <a:bodyPr/>
          <a:lstStyle/>
          <a:p>
            <a:r>
              <a:rPr lang="en-US" dirty="0"/>
              <a:t>Data Wrangling</a:t>
            </a:r>
          </a:p>
        </p:txBody>
      </p:sp>
      <p:sp>
        <p:nvSpPr>
          <p:cNvPr id="3" name="Content Placeholder 2">
            <a:extLst>
              <a:ext uri="{FF2B5EF4-FFF2-40B4-BE49-F238E27FC236}">
                <a16:creationId xmlns:a16="http://schemas.microsoft.com/office/drawing/2014/main" id="{246037FF-5647-7779-861D-4438E5EBB07F}"/>
              </a:ext>
            </a:extLst>
          </p:cNvPr>
          <p:cNvSpPr>
            <a:spLocks noGrp="1"/>
          </p:cNvSpPr>
          <p:nvPr>
            <p:ph idx="1"/>
          </p:nvPr>
        </p:nvSpPr>
        <p:spPr>
          <a:xfrm>
            <a:off x="2589212" y="796489"/>
            <a:ext cx="8915400" cy="3777622"/>
          </a:xfrm>
        </p:spPr>
        <p:txBody>
          <a:bodyPr/>
          <a:lstStyle/>
          <a:p>
            <a:r>
              <a:rPr lang="en-US" dirty="0"/>
              <a:t>Data were very clean</a:t>
            </a:r>
          </a:p>
          <a:p>
            <a:r>
              <a:rPr lang="en-US" dirty="0"/>
              <a:t>Many duplicate rows</a:t>
            </a:r>
          </a:p>
          <a:p>
            <a:r>
              <a:rPr lang="en-US" dirty="0"/>
              <a:t>Based on the unlikely chance that feature values were coincidentally the same values, and metadata stating wine quality is the median value of at least 3 wine experts, we can conclude that these are true duplicates</a:t>
            </a:r>
          </a:p>
          <a:p>
            <a:endParaRPr lang="en-US" dirty="0"/>
          </a:p>
        </p:txBody>
      </p:sp>
      <p:pic>
        <p:nvPicPr>
          <p:cNvPr id="5" name="Picture 4">
            <a:extLst>
              <a:ext uri="{FF2B5EF4-FFF2-40B4-BE49-F238E27FC236}">
                <a16:creationId xmlns:a16="http://schemas.microsoft.com/office/drawing/2014/main" id="{795E2CA2-8845-069D-D7D3-BBD61FF47848}"/>
              </a:ext>
            </a:extLst>
          </p:cNvPr>
          <p:cNvPicPr>
            <a:picLocks noChangeAspect="1"/>
          </p:cNvPicPr>
          <p:nvPr/>
        </p:nvPicPr>
        <p:blipFill>
          <a:blip r:embed="rId2"/>
          <a:stretch>
            <a:fillRect/>
          </a:stretch>
        </p:blipFill>
        <p:spPr>
          <a:xfrm>
            <a:off x="3098800" y="2685270"/>
            <a:ext cx="7374513" cy="2872035"/>
          </a:xfrm>
          <a:prstGeom prst="rect">
            <a:avLst/>
          </a:prstGeom>
        </p:spPr>
      </p:pic>
      <p:sp>
        <p:nvSpPr>
          <p:cNvPr id="6" name="TextBox 5">
            <a:extLst>
              <a:ext uri="{FF2B5EF4-FFF2-40B4-BE49-F238E27FC236}">
                <a16:creationId xmlns:a16="http://schemas.microsoft.com/office/drawing/2014/main" id="{BC806ED0-2CB4-476F-B946-9D048E4B0D25}"/>
              </a:ext>
            </a:extLst>
          </p:cNvPr>
          <p:cNvSpPr txBox="1"/>
          <p:nvPr/>
        </p:nvSpPr>
        <p:spPr>
          <a:xfrm>
            <a:off x="3699313" y="5767269"/>
            <a:ext cx="6173485" cy="523220"/>
          </a:xfrm>
          <a:prstGeom prst="rect">
            <a:avLst/>
          </a:prstGeom>
          <a:noFill/>
        </p:spPr>
        <p:txBody>
          <a:bodyPr wrap="none" rtlCol="0">
            <a:spAutoFit/>
          </a:bodyPr>
          <a:lstStyle/>
          <a:p>
            <a:pPr algn="ctr"/>
            <a:r>
              <a:rPr lang="en-US" sz="1400" dirty="0"/>
              <a:t>Table of some of the duplicate values removed. </a:t>
            </a:r>
          </a:p>
          <a:p>
            <a:pPr algn="ctr"/>
            <a:r>
              <a:rPr lang="en-US" sz="1400" dirty="0"/>
              <a:t>The ‘size’ column represents the number of the duplicate rows found.</a:t>
            </a:r>
          </a:p>
        </p:txBody>
      </p:sp>
    </p:spTree>
    <p:extLst>
      <p:ext uri="{BB962C8B-B14F-4D97-AF65-F5344CB8AC3E}">
        <p14:creationId xmlns:p14="http://schemas.microsoft.com/office/powerpoint/2010/main" val="1868302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B16A3-9BC5-7C86-AD44-E2394282E346}"/>
              </a:ext>
            </a:extLst>
          </p:cNvPr>
          <p:cNvSpPr>
            <a:spLocks noGrp="1"/>
          </p:cNvSpPr>
          <p:nvPr>
            <p:ph type="title"/>
          </p:nvPr>
        </p:nvSpPr>
        <p:spPr>
          <a:xfrm>
            <a:off x="2273964" y="404592"/>
            <a:ext cx="4137059" cy="1280890"/>
          </a:xfrm>
        </p:spPr>
        <p:txBody>
          <a:bodyPr vert="horz" lIns="91440" tIns="45720" rIns="91440" bIns="45720" rtlCol="0" anchor="t">
            <a:normAutofit/>
          </a:bodyPr>
          <a:lstStyle/>
          <a:p>
            <a:r>
              <a:rPr lang="en-US" sz="3200" dirty="0"/>
              <a:t>EDA</a:t>
            </a:r>
          </a:p>
        </p:txBody>
      </p:sp>
      <p:sp>
        <p:nvSpPr>
          <p:cNvPr id="4" name="TextBox 3">
            <a:extLst>
              <a:ext uri="{FF2B5EF4-FFF2-40B4-BE49-F238E27FC236}">
                <a16:creationId xmlns:a16="http://schemas.microsoft.com/office/drawing/2014/main" id="{1C60D28A-74F0-F739-6B6D-4A53752DBA5C}"/>
              </a:ext>
            </a:extLst>
          </p:cNvPr>
          <p:cNvSpPr txBox="1"/>
          <p:nvPr/>
        </p:nvSpPr>
        <p:spPr>
          <a:xfrm>
            <a:off x="2118919" y="1503923"/>
            <a:ext cx="4140772" cy="3777622"/>
          </a:xfrm>
          <a:prstGeom prst="rect">
            <a:avLst/>
          </a:prstGeom>
        </p:spPr>
        <p:txBody>
          <a:bodyPr vert="horz" lIns="91440" tIns="45720" rIns="91440" bIns="45720" rtlCol="0">
            <a:normAutofit/>
          </a:bodyPr>
          <a:lstStyle/>
          <a:p>
            <a:pPr>
              <a:spcBef>
                <a:spcPts val="1000"/>
              </a:spcBef>
              <a:buClr>
                <a:schemeClr val="accent1"/>
              </a:buClr>
            </a:pPr>
            <a:r>
              <a:rPr lang="en-US" sz="1600" dirty="0"/>
              <a:t>• White wines tend to have higher</a:t>
            </a:r>
            <a:br>
              <a:rPr lang="en-US" sz="1600" dirty="0"/>
            </a:br>
            <a:r>
              <a:rPr lang="en-US" sz="1600" dirty="0"/>
              <a:t>   quality then red wines</a:t>
            </a:r>
          </a:p>
          <a:p>
            <a:pPr>
              <a:spcBef>
                <a:spcPts val="1000"/>
              </a:spcBef>
              <a:buClr>
                <a:schemeClr val="accent1"/>
              </a:buClr>
            </a:pPr>
            <a:r>
              <a:rPr lang="en-US" sz="1600" dirty="0"/>
              <a:t>• Most wines are in the 5-6 quality range</a:t>
            </a:r>
          </a:p>
          <a:p>
            <a:pPr>
              <a:spcBef>
                <a:spcPts val="1000"/>
              </a:spcBef>
              <a:buClr>
                <a:schemeClr val="accent1"/>
              </a:buClr>
              <a:buFont typeface="Wingdings 3" charset="2"/>
              <a:buChar char=""/>
            </a:pPr>
            <a:endParaRPr lang="en-US" sz="1600" dirty="0"/>
          </a:p>
        </p:txBody>
      </p:sp>
      <p:pic>
        <p:nvPicPr>
          <p:cNvPr id="2050" name="Picture 2">
            <a:extLst>
              <a:ext uri="{FF2B5EF4-FFF2-40B4-BE49-F238E27FC236}">
                <a16:creationId xmlns:a16="http://schemas.microsoft.com/office/drawing/2014/main" id="{40AA42A7-2DEF-330D-74D6-B847ECB8318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075335" y="408105"/>
            <a:ext cx="2997746" cy="311834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7FE15A7-D7BE-7B8E-0EE2-F6093B70D65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12078" y="2784813"/>
            <a:ext cx="4092323" cy="28689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E8DADD2-21F8-EC79-2364-A251C26EB53C}"/>
              </a:ext>
            </a:extLst>
          </p:cNvPr>
          <p:cNvSpPr txBox="1"/>
          <p:nvPr/>
        </p:nvSpPr>
        <p:spPr>
          <a:xfrm>
            <a:off x="6466532" y="3797183"/>
            <a:ext cx="5409395" cy="2308324"/>
          </a:xfrm>
          <a:prstGeom prst="rect">
            <a:avLst/>
          </a:prstGeom>
          <a:noFill/>
        </p:spPr>
        <p:txBody>
          <a:bodyPr wrap="square" rtlCol="0">
            <a:spAutoFit/>
          </a:bodyPr>
          <a:lstStyle/>
          <a:p>
            <a:r>
              <a:rPr lang="en-US" dirty="0"/>
              <a:t>• Alcohol volume seems to be an important</a:t>
            </a:r>
            <a:br>
              <a:rPr lang="en-US" dirty="0"/>
            </a:br>
            <a:r>
              <a:rPr lang="en-US" dirty="0"/>
              <a:t>   factor in determining wine</a:t>
            </a:r>
            <a:br>
              <a:rPr lang="en-US" dirty="0"/>
            </a:br>
            <a:r>
              <a:rPr lang="en-US" dirty="0"/>
              <a:t>   quality for both red and white wines</a:t>
            </a:r>
          </a:p>
          <a:p>
            <a:r>
              <a:rPr lang="en-US" dirty="0"/>
              <a:t>• Higher alcohol content can be the result of</a:t>
            </a:r>
            <a:br>
              <a:rPr lang="en-US" dirty="0"/>
            </a:br>
            <a:r>
              <a:rPr lang="en-US" dirty="0"/>
              <a:t>	• Higher sugar content from the grapes</a:t>
            </a:r>
          </a:p>
          <a:p>
            <a:r>
              <a:rPr lang="en-US" dirty="0"/>
              <a:t>	• More sugar being turned into alcohol</a:t>
            </a:r>
          </a:p>
          <a:p>
            <a:r>
              <a:rPr lang="en-US" dirty="0"/>
              <a:t>	• Length of fermentation</a:t>
            </a:r>
          </a:p>
          <a:p>
            <a:endParaRPr lang="en-US" dirty="0"/>
          </a:p>
        </p:txBody>
      </p:sp>
    </p:spTree>
    <p:extLst>
      <p:ext uri="{BB962C8B-B14F-4D97-AF65-F5344CB8AC3E}">
        <p14:creationId xmlns:p14="http://schemas.microsoft.com/office/powerpoint/2010/main" val="3612816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 box and whisker chart&#10;&#10;Description automatically generated">
            <a:extLst>
              <a:ext uri="{FF2B5EF4-FFF2-40B4-BE49-F238E27FC236}">
                <a16:creationId xmlns:a16="http://schemas.microsoft.com/office/drawing/2014/main" id="{45505C76-120A-7405-AF6E-2AFCC5AB7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2889" y="62733"/>
            <a:ext cx="4801694" cy="3366267"/>
          </a:xfrm>
          <a:prstGeom prst="rect">
            <a:avLst/>
          </a:prstGeom>
        </p:spPr>
      </p:pic>
      <p:sp>
        <p:nvSpPr>
          <p:cNvPr id="11" name="TextBox 10">
            <a:extLst>
              <a:ext uri="{FF2B5EF4-FFF2-40B4-BE49-F238E27FC236}">
                <a16:creationId xmlns:a16="http://schemas.microsoft.com/office/drawing/2014/main" id="{E94AECB3-6BA4-D389-E06B-39BD256942A6}"/>
              </a:ext>
            </a:extLst>
          </p:cNvPr>
          <p:cNvSpPr txBox="1"/>
          <p:nvPr/>
        </p:nvSpPr>
        <p:spPr>
          <a:xfrm>
            <a:off x="6259691" y="4127383"/>
            <a:ext cx="5409395" cy="1477328"/>
          </a:xfrm>
          <a:prstGeom prst="rect">
            <a:avLst/>
          </a:prstGeom>
          <a:noFill/>
        </p:spPr>
        <p:txBody>
          <a:bodyPr wrap="square" rtlCol="0">
            <a:spAutoFit/>
          </a:bodyPr>
          <a:lstStyle/>
          <a:p>
            <a:r>
              <a:rPr lang="en-US" dirty="0"/>
              <a:t>• Less total sulfur dioxide is an indicator for higher quality in white wines</a:t>
            </a:r>
          </a:p>
          <a:p>
            <a:r>
              <a:rPr lang="en-US" dirty="0"/>
              <a:t>• Sulfurs are added into wines for stability and to protect against oxidation but in this case, a tradeoff was made.</a:t>
            </a:r>
          </a:p>
        </p:txBody>
      </p:sp>
      <p:sp>
        <p:nvSpPr>
          <p:cNvPr id="12" name="TextBox 11">
            <a:extLst>
              <a:ext uri="{FF2B5EF4-FFF2-40B4-BE49-F238E27FC236}">
                <a16:creationId xmlns:a16="http://schemas.microsoft.com/office/drawing/2014/main" id="{6535E477-19F1-80C6-7CCD-7CB6613F96A6}"/>
              </a:ext>
            </a:extLst>
          </p:cNvPr>
          <p:cNvSpPr txBox="1"/>
          <p:nvPr/>
        </p:nvSpPr>
        <p:spPr>
          <a:xfrm>
            <a:off x="1786576" y="528971"/>
            <a:ext cx="5409395" cy="1477328"/>
          </a:xfrm>
          <a:prstGeom prst="rect">
            <a:avLst/>
          </a:prstGeom>
          <a:noFill/>
        </p:spPr>
        <p:txBody>
          <a:bodyPr wrap="square" rtlCol="0">
            <a:spAutoFit/>
          </a:bodyPr>
          <a:lstStyle/>
          <a:p>
            <a:r>
              <a:rPr lang="en-US" dirty="0"/>
              <a:t>• Volatile acidity (acetic acid) is a significant </a:t>
            </a:r>
            <a:br>
              <a:rPr lang="en-US" dirty="0"/>
            </a:br>
            <a:r>
              <a:rPr lang="en-US" dirty="0"/>
              <a:t>   indicator of quality in red wines</a:t>
            </a:r>
          </a:p>
          <a:p>
            <a:r>
              <a:rPr lang="en-US" dirty="0"/>
              <a:t>• Acetic acid content is the result of naturally </a:t>
            </a:r>
            <a:br>
              <a:rPr lang="en-US" dirty="0"/>
            </a:br>
            <a:r>
              <a:rPr lang="en-US" dirty="0"/>
              <a:t>   occurring bacteria processing alcohol and </a:t>
            </a:r>
            <a:br>
              <a:rPr lang="en-US" dirty="0"/>
            </a:br>
            <a:r>
              <a:rPr lang="en-US" dirty="0"/>
              <a:t>   oxygen into acetic acid </a:t>
            </a:r>
          </a:p>
        </p:txBody>
      </p:sp>
      <p:pic>
        <p:nvPicPr>
          <p:cNvPr id="15" name="Picture 14" descr="Chart, box and whisker chart&#10;&#10;Description automatically generated">
            <a:extLst>
              <a:ext uri="{FF2B5EF4-FFF2-40B4-BE49-F238E27FC236}">
                <a16:creationId xmlns:a16="http://schemas.microsoft.com/office/drawing/2014/main" id="{CDDAD7B1-FDF4-5588-7EB3-F8D5B6230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997" y="2962762"/>
            <a:ext cx="4801694" cy="3366267"/>
          </a:xfrm>
          <a:prstGeom prst="rect">
            <a:avLst/>
          </a:prstGeom>
        </p:spPr>
      </p:pic>
    </p:spTree>
    <p:extLst>
      <p:ext uri="{BB962C8B-B14F-4D97-AF65-F5344CB8AC3E}">
        <p14:creationId xmlns:p14="http://schemas.microsoft.com/office/powerpoint/2010/main" val="3210004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treemap chart&#10;&#10;Description automatically generated">
            <a:extLst>
              <a:ext uri="{FF2B5EF4-FFF2-40B4-BE49-F238E27FC236}">
                <a16:creationId xmlns:a16="http://schemas.microsoft.com/office/drawing/2014/main" id="{4113EC11-89D3-797C-023F-357E86502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0846" y="719577"/>
            <a:ext cx="5781154" cy="5234288"/>
          </a:xfrm>
          <a:prstGeom prst="rect">
            <a:avLst/>
          </a:prstGeom>
        </p:spPr>
      </p:pic>
      <p:graphicFrame>
        <p:nvGraphicFramePr>
          <p:cNvPr id="9" name="Table 9">
            <a:extLst>
              <a:ext uri="{FF2B5EF4-FFF2-40B4-BE49-F238E27FC236}">
                <a16:creationId xmlns:a16="http://schemas.microsoft.com/office/drawing/2014/main" id="{D2DA37C8-4675-5582-BF46-41F451224A15}"/>
              </a:ext>
            </a:extLst>
          </p:cNvPr>
          <p:cNvGraphicFramePr>
            <a:graphicFrameLocks noGrp="1"/>
          </p:cNvGraphicFramePr>
          <p:nvPr>
            <p:extLst>
              <p:ext uri="{D42A27DB-BD31-4B8C-83A1-F6EECF244321}">
                <p14:modId xmlns:p14="http://schemas.microsoft.com/office/powerpoint/2010/main" val="611704925"/>
              </p:ext>
            </p:extLst>
          </p:nvPr>
        </p:nvGraphicFramePr>
        <p:xfrm>
          <a:off x="1350628" y="2246462"/>
          <a:ext cx="4235859" cy="3069050"/>
        </p:xfrm>
        <a:graphic>
          <a:graphicData uri="http://schemas.openxmlformats.org/drawingml/2006/table">
            <a:tbl>
              <a:tblPr firstRow="1" bandRow="1">
                <a:tableStyleId>{5C22544A-7EE6-4342-B048-85BDC9FD1C3A}</a:tableStyleId>
              </a:tblPr>
              <a:tblGrid>
                <a:gridCol w="1411953">
                  <a:extLst>
                    <a:ext uri="{9D8B030D-6E8A-4147-A177-3AD203B41FA5}">
                      <a16:colId xmlns:a16="http://schemas.microsoft.com/office/drawing/2014/main" val="2098451000"/>
                    </a:ext>
                  </a:extLst>
                </a:gridCol>
                <a:gridCol w="1411953">
                  <a:extLst>
                    <a:ext uri="{9D8B030D-6E8A-4147-A177-3AD203B41FA5}">
                      <a16:colId xmlns:a16="http://schemas.microsoft.com/office/drawing/2014/main" val="2508088593"/>
                    </a:ext>
                  </a:extLst>
                </a:gridCol>
                <a:gridCol w="1411953">
                  <a:extLst>
                    <a:ext uri="{9D8B030D-6E8A-4147-A177-3AD203B41FA5}">
                      <a16:colId xmlns:a16="http://schemas.microsoft.com/office/drawing/2014/main" val="1782965612"/>
                    </a:ext>
                  </a:extLst>
                </a:gridCol>
              </a:tblGrid>
              <a:tr h="508730">
                <a:tc>
                  <a:txBody>
                    <a:bodyPr/>
                    <a:lstStyle/>
                    <a:p>
                      <a:pPr algn="ctr"/>
                      <a:r>
                        <a:rPr lang="en-US" dirty="0"/>
                        <a:t>Feature 1</a:t>
                      </a:r>
                    </a:p>
                  </a:txBody>
                  <a:tcPr/>
                </a:tc>
                <a:tc>
                  <a:txBody>
                    <a:bodyPr/>
                    <a:lstStyle/>
                    <a:p>
                      <a:pPr algn="ctr"/>
                      <a:r>
                        <a:rPr lang="en-US" dirty="0"/>
                        <a:t>Feature 2</a:t>
                      </a:r>
                    </a:p>
                  </a:txBody>
                  <a:tcPr/>
                </a:tc>
                <a:tc>
                  <a:txBody>
                    <a:bodyPr/>
                    <a:lstStyle/>
                    <a:p>
                      <a:pPr algn="ctr"/>
                      <a:r>
                        <a:rPr lang="en-US" dirty="0"/>
                        <a:t>Correlation</a:t>
                      </a:r>
                    </a:p>
                  </a:txBody>
                  <a:tcPr/>
                </a:tc>
                <a:extLst>
                  <a:ext uri="{0D108BD9-81ED-4DB2-BD59-A6C34878D82A}">
                    <a16:rowId xmlns:a16="http://schemas.microsoft.com/office/drawing/2014/main" val="951830908"/>
                  </a:ext>
                </a:extLst>
              </a:tr>
              <a:tr h="508730">
                <a:tc>
                  <a:txBody>
                    <a:bodyPr/>
                    <a:lstStyle/>
                    <a:p>
                      <a:pPr algn="ctr"/>
                      <a:r>
                        <a:rPr lang="en-US" dirty="0"/>
                        <a:t>Fixed Acidity</a:t>
                      </a:r>
                    </a:p>
                  </a:txBody>
                  <a:tcPr/>
                </a:tc>
                <a:tc>
                  <a:txBody>
                    <a:bodyPr/>
                    <a:lstStyle/>
                    <a:p>
                      <a:pPr algn="ctr"/>
                      <a:r>
                        <a:rPr lang="en-US" dirty="0"/>
                        <a:t>pH</a:t>
                      </a:r>
                    </a:p>
                  </a:txBody>
                  <a:tcPr/>
                </a:tc>
                <a:tc>
                  <a:txBody>
                    <a:bodyPr/>
                    <a:lstStyle/>
                    <a:p>
                      <a:pPr algn="ctr"/>
                      <a:r>
                        <a:rPr lang="en-US" dirty="0"/>
                        <a:t>-0.69</a:t>
                      </a:r>
                    </a:p>
                  </a:txBody>
                  <a:tcPr/>
                </a:tc>
                <a:extLst>
                  <a:ext uri="{0D108BD9-81ED-4DB2-BD59-A6C34878D82A}">
                    <a16:rowId xmlns:a16="http://schemas.microsoft.com/office/drawing/2014/main" val="1803294860"/>
                  </a:ext>
                </a:extLst>
              </a:tr>
              <a:tr h="508730">
                <a:tc>
                  <a:txBody>
                    <a:bodyPr/>
                    <a:lstStyle/>
                    <a:p>
                      <a:pPr algn="ctr"/>
                      <a:r>
                        <a:rPr lang="en-US" dirty="0"/>
                        <a:t>Fixed Acidity</a:t>
                      </a:r>
                    </a:p>
                  </a:txBody>
                  <a:tcPr/>
                </a:tc>
                <a:tc>
                  <a:txBody>
                    <a:bodyPr/>
                    <a:lstStyle/>
                    <a:p>
                      <a:pPr algn="ctr"/>
                      <a:r>
                        <a:rPr lang="en-US" dirty="0"/>
                        <a:t>Density</a:t>
                      </a:r>
                    </a:p>
                  </a:txBody>
                  <a:tcPr/>
                </a:tc>
                <a:tc>
                  <a:txBody>
                    <a:bodyPr/>
                    <a:lstStyle/>
                    <a:p>
                      <a:pPr algn="ctr"/>
                      <a:r>
                        <a:rPr lang="en-US" dirty="0"/>
                        <a:t>0.67</a:t>
                      </a:r>
                    </a:p>
                  </a:txBody>
                  <a:tcPr/>
                </a:tc>
                <a:extLst>
                  <a:ext uri="{0D108BD9-81ED-4DB2-BD59-A6C34878D82A}">
                    <a16:rowId xmlns:a16="http://schemas.microsoft.com/office/drawing/2014/main" val="1922840054"/>
                  </a:ext>
                </a:extLst>
              </a:tr>
              <a:tr h="508730">
                <a:tc>
                  <a:txBody>
                    <a:bodyPr/>
                    <a:lstStyle/>
                    <a:p>
                      <a:pPr algn="ctr"/>
                      <a:r>
                        <a:rPr lang="en-US" dirty="0"/>
                        <a:t>Fixed Acidity</a:t>
                      </a:r>
                    </a:p>
                  </a:txBody>
                  <a:tcPr/>
                </a:tc>
                <a:tc>
                  <a:txBody>
                    <a:bodyPr/>
                    <a:lstStyle/>
                    <a:p>
                      <a:pPr algn="ctr"/>
                      <a:r>
                        <a:rPr lang="en-US" dirty="0"/>
                        <a:t>Citric Acid</a:t>
                      </a:r>
                    </a:p>
                  </a:txBody>
                  <a:tcPr/>
                </a:tc>
                <a:tc>
                  <a:txBody>
                    <a:bodyPr/>
                    <a:lstStyle/>
                    <a:p>
                      <a:pPr algn="ctr"/>
                      <a:r>
                        <a:rPr lang="en-US" dirty="0"/>
                        <a:t>0.67</a:t>
                      </a:r>
                    </a:p>
                  </a:txBody>
                  <a:tcPr/>
                </a:tc>
                <a:extLst>
                  <a:ext uri="{0D108BD9-81ED-4DB2-BD59-A6C34878D82A}">
                    <a16:rowId xmlns:a16="http://schemas.microsoft.com/office/drawing/2014/main" val="2532208114"/>
                  </a:ext>
                </a:extLst>
              </a:tr>
              <a:tr h="508730">
                <a:tc>
                  <a:txBody>
                    <a:bodyPr/>
                    <a:lstStyle/>
                    <a:p>
                      <a:pPr algn="ctr"/>
                      <a:r>
                        <a:rPr lang="en-US" dirty="0"/>
                        <a:t>Total Sulfur Dioxide</a:t>
                      </a:r>
                    </a:p>
                  </a:txBody>
                  <a:tcPr/>
                </a:tc>
                <a:tc>
                  <a:txBody>
                    <a:bodyPr/>
                    <a:lstStyle/>
                    <a:p>
                      <a:pPr algn="ctr"/>
                      <a:r>
                        <a:rPr lang="en-US" dirty="0"/>
                        <a:t>Free Sulfur Dioxide</a:t>
                      </a:r>
                    </a:p>
                  </a:txBody>
                  <a:tcPr/>
                </a:tc>
                <a:tc>
                  <a:txBody>
                    <a:bodyPr/>
                    <a:lstStyle/>
                    <a:p>
                      <a:pPr algn="ctr"/>
                      <a:r>
                        <a:rPr lang="en-US" dirty="0"/>
                        <a:t>0.67</a:t>
                      </a:r>
                    </a:p>
                  </a:txBody>
                  <a:tcPr/>
                </a:tc>
                <a:extLst>
                  <a:ext uri="{0D108BD9-81ED-4DB2-BD59-A6C34878D82A}">
                    <a16:rowId xmlns:a16="http://schemas.microsoft.com/office/drawing/2014/main" val="3963778901"/>
                  </a:ext>
                </a:extLst>
              </a:tr>
            </a:tbl>
          </a:graphicData>
        </a:graphic>
      </p:graphicFrame>
      <p:sp>
        <p:nvSpPr>
          <p:cNvPr id="10" name="Title 1">
            <a:extLst>
              <a:ext uri="{FF2B5EF4-FFF2-40B4-BE49-F238E27FC236}">
                <a16:creationId xmlns:a16="http://schemas.microsoft.com/office/drawing/2014/main" id="{3E78617E-3BA4-D5A9-DFF3-201CD2B14E7E}"/>
              </a:ext>
            </a:extLst>
          </p:cNvPr>
          <p:cNvSpPr>
            <a:spLocks noGrp="1"/>
          </p:cNvSpPr>
          <p:nvPr>
            <p:ph type="title"/>
          </p:nvPr>
        </p:nvSpPr>
        <p:spPr>
          <a:xfrm>
            <a:off x="1508147" y="439553"/>
            <a:ext cx="4587854" cy="1280890"/>
          </a:xfrm>
        </p:spPr>
        <p:txBody>
          <a:bodyPr>
            <a:normAutofit fontScale="90000"/>
          </a:bodyPr>
          <a:lstStyle/>
          <a:p>
            <a:pPr algn="ctr"/>
            <a:r>
              <a:rPr lang="en-US" dirty="0"/>
              <a:t>Red Wine Correlated Features</a:t>
            </a:r>
          </a:p>
        </p:txBody>
      </p:sp>
    </p:spTree>
    <p:extLst>
      <p:ext uri="{BB962C8B-B14F-4D97-AF65-F5344CB8AC3E}">
        <p14:creationId xmlns:p14="http://schemas.microsoft.com/office/powerpoint/2010/main" val="384375696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14138</TotalTime>
  <Words>1059</Words>
  <Application>Microsoft Office PowerPoint</Application>
  <PresentationFormat>Widescreen</PresentationFormat>
  <Paragraphs>125</Paragraphs>
  <Slides>18</Slides>
  <Notes>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Century Gothic</vt:lpstr>
      <vt:lpstr>Wingdings 3</vt:lpstr>
      <vt:lpstr>Wisp</vt:lpstr>
      <vt:lpstr>PowerPoint Presentation</vt:lpstr>
      <vt:lpstr>The Problem:</vt:lpstr>
      <vt:lpstr>Business Case I: Small Family-Owned Winery</vt:lpstr>
      <vt:lpstr>Business Case II: Large Winery</vt:lpstr>
      <vt:lpstr>Data Information</vt:lpstr>
      <vt:lpstr>Data Wrangling</vt:lpstr>
      <vt:lpstr>EDA</vt:lpstr>
      <vt:lpstr>PowerPoint Presentation</vt:lpstr>
      <vt:lpstr>Red Wine Correlated Features</vt:lpstr>
      <vt:lpstr>White Wine Correlated Features</vt:lpstr>
      <vt:lpstr>PowerPoint Presentation</vt:lpstr>
      <vt:lpstr>Preprocessing</vt:lpstr>
      <vt:lpstr>Modeling                                Results</vt:lpstr>
      <vt:lpstr>PowerPoint Presentation</vt:lpstr>
      <vt:lpstr>PowerPoint Presentation</vt:lpstr>
      <vt:lpstr>Conclusion</vt:lpstr>
      <vt:lpstr>Ideas for Future Research</vt:lpstr>
      <vt:lpstr>Cheers!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Clement Chen</dc:creator>
  <cp:lastModifiedBy>Clement Chen</cp:lastModifiedBy>
  <cp:revision>22</cp:revision>
  <dcterms:created xsi:type="dcterms:W3CDTF">2023-03-27T04:43:12Z</dcterms:created>
  <dcterms:modified xsi:type="dcterms:W3CDTF">2023-05-11T00:20:58Z</dcterms:modified>
</cp:coreProperties>
</file>